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heme/themeOverride1.xml" ContentType="application/vnd.openxmlformats-officedocument.themeOverr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9"/>
  </p:notesMasterIdLst>
  <p:sldIdLst>
    <p:sldId id="508" r:id="rId2"/>
    <p:sldId id="1042" r:id="rId3"/>
    <p:sldId id="1047" r:id="rId4"/>
    <p:sldId id="972" r:id="rId5"/>
    <p:sldId id="1049" r:id="rId6"/>
    <p:sldId id="1029" r:id="rId7"/>
    <p:sldId id="1044" r:id="rId8"/>
    <p:sldId id="1051" r:id="rId9"/>
    <p:sldId id="1052" r:id="rId10"/>
    <p:sldId id="1031" r:id="rId11"/>
    <p:sldId id="1050" r:id="rId12"/>
    <p:sldId id="1032" r:id="rId13"/>
    <p:sldId id="1033" r:id="rId14"/>
    <p:sldId id="1038" r:id="rId15"/>
    <p:sldId id="1036" r:id="rId16"/>
    <p:sldId id="1040" r:id="rId17"/>
    <p:sldId id="1041" r:id="rId1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17" userDrawn="1">
          <p15:clr>
            <a:srgbClr val="A4A3A4"/>
          </p15:clr>
        </p15:guide>
        <p15:guide id="5" pos="756" userDrawn="1">
          <p15:clr>
            <a:srgbClr val="A4A3A4"/>
          </p15:clr>
        </p15:guide>
        <p15:guide id="6" pos="6335" userDrawn="1">
          <p15:clr>
            <a:srgbClr val="A4A3A4"/>
          </p15:clr>
        </p15:guide>
        <p15:guide id="11" orient="horz" pos="216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5AB1"/>
    <a:srgbClr val="F99D34"/>
    <a:srgbClr val="0170BF"/>
    <a:srgbClr val="FFB7E7"/>
    <a:srgbClr val="EFF8FF"/>
    <a:srgbClr val="C8FFFD"/>
    <a:srgbClr val="D4EAFF"/>
    <a:srgbClr val="FFCFDF"/>
    <a:srgbClr val="FF9D9E"/>
    <a:srgbClr val="E0FB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6586" autoAdjust="0"/>
  </p:normalViewPr>
  <p:slideViewPr>
    <p:cSldViewPr snapToGrid="0">
      <p:cViewPr varScale="1">
        <p:scale>
          <a:sx n="79" d="100"/>
          <a:sy n="79" d="100"/>
        </p:scale>
        <p:origin x="342" y="72"/>
      </p:cViewPr>
      <p:guideLst>
        <p:guide pos="3817"/>
        <p:guide pos="756"/>
        <p:guide pos="6335"/>
        <p:guide orient="horz" pos="2160"/>
      </p:guideLst>
    </p:cSldViewPr>
  </p:slideViewPr>
  <p:notesTextViewPr>
    <p:cViewPr>
      <p:scale>
        <a:sx n="75" d="100"/>
        <a:sy n="75" d="100"/>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C9B601E-4D51-448D-B799-4DE729500909}" type="datetimeFigureOut">
              <a:rPr lang="zh-CN" altLang="en-US" smtClean="0"/>
              <a:t>2018/9/15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AF73B40-5538-4847-A8EE-2E39DAF2E1F5}" type="slidenum">
              <a:rPr lang="zh-CN" altLang="en-US" smtClean="0"/>
              <a:t>‹#›</a:t>
            </a:fld>
            <a:endParaRPr lang="zh-CN" altLang="en-US"/>
          </a:p>
        </p:txBody>
      </p:sp>
    </p:spTree>
    <p:extLst>
      <p:ext uri="{BB962C8B-B14F-4D97-AF65-F5344CB8AC3E}">
        <p14:creationId xmlns:p14="http://schemas.microsoft.com/office/powerpoint/2010/main" val="7451243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FFCE4BB5-6195-4ACD-94A7-73C1A7F630ED}" type="slidenum">
              <a:rPr lang="zh-HK" altLang="en-US" smtClean="0"/>
              <a:pPr/>
              <a:t>1</a:t>
            </a:fld>
            <a:endParaRPr lang="zh-HK" altLang="en-US"/>
          </a:p>
        </p:txBody>
      </p:sp>
    </p:spTree>
    <p:extLst>
      <p:ext uri="{BB962C8B-B14F-4D97-AF65-F5344CB8AC3E}">
        <p14:creationId xmlns:p14="http://schemas.microsoft.com/office/powerpoint/2010/main" val="29859818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我们针对的行业：监控行业</a:t>
            </a:r>
          </a:p>
        </p:txBody>
      </p:sp>
      <p:sp>
        <p:nvSpPr>
          <p:cNvPr id="4" name="Slide Number Placeholder 3"/>
          <p:cNvSpPr>
            <a:spLocks noGrp="1"/>
          </p:cNvSpPr>
          <p:nvPr>
            <p:ph type="sldNum" sz="quarter" idx="10"/>
          </p:nvPr>
        </p:nvSpPr>
        <p:spPr/>
        <p:txBody>
          <a:bodyPr/>
          <a:lstStyle/>
          <a:p>
            <a:fld id="{FFCE4BB5-6195-4ACD-94A7-73C1A7F630ED}" type="slidenum">
              <a:rPr lang="zh-HK" altLang="en-US" smtClean="0"/>
              <a:pPr/>
              <a:t>10</a:t>
            </a:fld>
            <a:endParaRPr lang="zh-HK" altLang="en-US"/>
          </a:p>
        </p:txBody>
      </p:sp>
    </p:spTree>
    <p:extLst>
      <p:ext uri="{BB962C8B-B14F-4D97-AF65-F5344CB8AC3E}">
        <p14:creationId xmlns:p14="http://schemas.microsoft.com/office/powerpoint/2010/main" val="34681143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我们针对的行业：监控行业</a:t>
            </a:r>
          </a:p>
        </p:txBody>
      </p:sp>
      <p:sp>
        <p:nvSpPr>
          <p:cNvPr id="4" name="Slide Number Placeholder 3"/>
          <p:cNvSpPr>
            <a:spLocks noGrp="1"/>
          </p:cNvSpPr>
          <p:nvPr>
            <p:ph type="sldNum" sz="quarter" idx="10"/>
          </p:nvPr>
        </p:nvSpPr>
        <p:spPr/>
        <p:txBody>
          <a:bodyPr/>
          <a:lstStyle/>
          <a:p>
            <a:fld id="{FFCE4BB5-6195-4ACD-94A7-73C1A7F630ED}" type="slidenum">
              <a:rPr lang="zh-HK" altLang="en-US" smtClean="0"/>
              <a:pPr/>
              <a:t>11</a:t>
            </a:fld>
            <a:endParaRPr lang="zh-HK" altLang="en-US"/>
          </a:p>
        </p:txBody>
      </p:sp>
    </p:spTree>
    <p:extLst>
      <p:ext uri="{BB962C8B-B14F-4D97-AF65-F5344CB8AC3E}">
        <p14:creationId xmlns:p14="http://schemas.microsoft.com/office/powerpoint/2010/main" val="39697765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AF73B40-5538-4847-A8EE-2E39DAF2E1F5}" type="slidenum">
              <a:rPr lang="zh-CN" altLang="en-US" smtClean="0"/>
              <a:t>13</a:t>
            </a:fld>
            <a:endParaRPr lang="zh-CN" altLang="en-US"/>
          </a:p>
        </p:txBody>
      </p:sp>
    </p:spTree>
    <p:extLst>
      <p:ext uri="{BB962C8B-B14F-4D97-AF65-F5344CB8AC3E}">
        <p14:creationId xmlns:p14="http://schemas.microsoft.com/office/powerpoint/2010/main" val="3858634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AF73B40-5538-4847-A8EE-2E39DAF2E1F5}" type="slidenum">
              <a:rPr lang="zh-CN" altLang="en-US" smtClean="0"/>
              <a:t>14</a:t>
            </a:fld>
            <a:endParaRPr lang="zh-CN" altLang="en-US"/>
          </a:p>
        </p:txBody>
      </p:sp>
    </p:spTree>
    <p:extLst>
      <p:ext uri="{BB962C8B-B14F-4D97-AF65-F5344CB8AC3E}">
        <p14:creationId xmlns:p14="http://schemas.microsoft.com/office/powerpoint/2010/main" val="3858634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AF73B40-5538-4847-A8EE-2E39DAF2E1F5}" type="slidenum">
              <a:rPr lang="zh-CN" altLang="en-US" smtClean="0"/>
              <a:t>15</a:t>
            </a:fld>
            <a:endParaRPr lang="zh-CN" altLang="en-US"/>
          </a:p>
        </p:txBody>
      </p:sp>
    </p:spTree>
    <p:extLst>
      <p:ext uri="{BB962C8B-B14F-4D97-AF65-F5344CB8AC3E}">
        <p14:creationId xmlns:p14="http://schemas.microsoft.com/office/powerpoint/2010/main" val="3858634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AF73B40-5538-4847-A8EE-2E39DAF2E1F5}" type="slidenum">
              <a:rPr lang="zh-CN" altLang="en-US" smtClean="0"/>
              <a:t>16</a:t>
            </a:fld>
            <a:endParaRPr lang="zh-CN" altLang="en-US"/>
          </a:p>
        </p:txBody>
      </p:sp>
    </p:spTree>
    <p:extLst>
      <p:ext uri="{BB962C8B-B14F-4D97-AF65-F5344CB8AC3E}">
        <p14:creationId xmlns:p14="http://schemas.microsoft.com/office/powerpoint/2010/main" val="3858634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AF73B40-5538-4847-A8EE-2E39DAF2E1F5}" type="slidenum">
              <a:rPr lang="zh-CN" altLang="en-US" smtClean="0"/>
              <a:t>17</a:t>
            </a:fld>
            <a:endParaRPr lang="zh-CN" altLang="en-US"/>
          </a:p>
        </p:txBody>
      </p:sp>
    </p:spTree>
    <p:extLst>
      <p:ext uri="{BB962C8B-B14F-4D97-AF65-F5344CB8AC3E}">
        <p14:creationId xmlns:p14="http://schemas.microsoft.com/office/powerpoint/2010/main" val="3858634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我们针对的行业：监控行业</a:t>
            </a:r>
          </a:p>
        </p:txBody>
      </p:sp>
      <p:sp>
        <p:nvSpPr>
          <p:cNvPr id="4" name="Slide Number Placeholder 3"/>
          <p:cNvSpPr>
            <a:spLocks noGrp="1"/>
          </p:cNvSpPr>
          <p:nvPr>
            <p:ph type="sldNum" sz="quarter" idx="10"/>
          </p:nvPr>
        </p:nvSpPr>
        <p:spPr/>
        <p:txBody>
          <a:bodyPr/>
          <a:lstStyle/>
          <a:p>
            <a:fld id="{FFCE4BB5-6195-4ACD-94A7-73C1A7F630ED}" type="slidenum">
              <a:rPr lang="zh-HK" altLang="en-US" smtClean="0"/>
              <a:pPr/>
              <a:t>2</a:t>
            </a:fld>
            <a:endParaRPr lang="zh-HK" altLang="en-US"/>
          </a:p>
        </p:txBody>
      </p:sp>
    </p:spTree>
    <p:extLst>
      <p:ext uri="{BB962C8B-B14F-4D97-AF65-F5344CB8AC3E}">
        <p14:creationId xmlns:p14="http://schemas.microsoft.com/office/powerpoint/2010/main" val="33134128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我们针对的行业：监控行业</a:t>
            </a:r>
          </a:p>
        </p:txBody>
      </p:sp>
      <p:sp>
        <p:nvSpPr>
          <p:cNvPr id="4" name="Slide Number Placeholder 3"/>
          <p:cNvSpPr>
            <a:spLocks noGrp="1"/>
          </p:cNvSpPr>
          <p:nvPr>
            <p:ph type="sldNum" sz="quarter" idx="10"/>
          </p:nvPr>
        </p:nvSpPr>
        <p:spPr/>
        <p:txBody>
          <a:bodyPr/>
          <a:lstStyle/>
          <a:p>
            <a:fld id="{FFCE4BB5-6195-4ACD-94A7-73C1A7F630ED}" type="slidenum">
              <a:rPr lang="zh-HK" altLang="en-US" smtClean="0"/>
              <a:pPr/>
              <a:t>3</a:t>
            </a:fld>
            <a:endParaRPr lang="zh-HK" altLang="en-US"/>
          </a:p>
        </p:txBody>
      </p:sp>
    </p:spTree>
    <p:extLst>
      <p:ext uri="{BB962C8B-B14F-4D97-AF65-F5344CB8AC3E}">
        <p14:creationId xmlns:p14="http://schemas.microsoft.com/office/powerpoint/2010/main" val="32176392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我们针对的行业：监控行业</a:t>
            </a:r>
          </a:p>
        </p:txBody>
      </p:sp>
      <p:sp>
        <p:nvSpPr>
          <p:cNvPr id="4" name="Slide Number Placeholder 3"/>
          <p:cNvSpPr>
            <a:spLocks noGrp="1"/>
          </p:cNvSpPr>
          <p:nvPr>
            <p:ph type="sldNum" sz="quarter" idx="10"/>
          </p:nvPr>
        </p:nvSpPr>
        <p:spPr/>
        <p:txBody>
          <a:bodyPr/>
          <a:lstStyle/>
          <a:p>
            <a:fld id="{FFCE4BB5-6195-4ACD-94A7-73C1A7F630ED}" type="slidenum">
              <a:rPr lang="zh-HK" altLang="en-US" smtClean="0"/>
              <a:pPr/>
              <a:t>4</a:t>
            </a:fld>
            <a:endParaRPr lang="zh-HK" altLang="en-US"/>
          </a:p>
        </p:txBody>
      </p:sp>
    </p:spTree>
    <p:extLst>
      <p:ext uri="{BB962C8B-B14F-4D97-AF65-F5344CB8AC3E}">
        <p14:creationId xmlns:p14="http://schemas.microsoft.com/office/powerpoint/2010/main" val="34681143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我们针对的行业：监控行业</a:t>
            </a:r>
          </a:p>
        </p:txBody>
      </p:sp>
      <p:sp>
        <p:nvSpPr>
          <p:cNvPr id="4" name="Slide Number Placeholder 3"/>
          <p:cNvSpPr>
            <a:spLocks noGrp="1"/>
          </p:cNvSpPr>
          <p:nvPr>
            <p:ph type="sldNum" sz="quarter" idx="10"/>
          </p:nvPr>
        </p:nvSpPr>
        <p:spPr/>
        <p:txBody>
          <a:bodyPr/>
          <a:lstStyle/>
          <a:p>
            <a:fld id="{FFCE4BB5-6195-4ACD-94A7-73C1A7F630ED}" type="slidenum">
              <a:rPr lang="zh-HK" altLang="en-US" smtClean="0"/>
              <a:pPr/>
              <a:t>5</a:t>
            </a:fld>
            <a:endParaRPr lang="zh-HK" altLang="en-US"/>
          </a:p>
        </p:txBody>
      </p:sp>
    </p:spTree>
    <p:extLst>
      <p:ext uri="{BB962C8B-B14F-4D97-AF65-F5344CB8AC3E}">
        <p14:creationId xmlns:p14="http://schemas.microsoft.com/office/powerpoint/2010/main" val="33515602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我们针对的行业：监控行业</a:t>
            </a:r>
          </a:p>
        </p:txBody>
      </p:sp>
      <p:sp>
        <p:nvSpPr>
          <p:cNvPr id="4" name="Slide Number Placeholder 3"/>
          <p:cNvSpPr>
            <a:spLocks noGrp="1"/>
          </p:cNvSpPr>
          <p:nvPr>
            <p:ph type="sldNum" sz="quarter" idx="10"/>
          </p:nvPr>
        </p:nvSpPr>
        <p:spPr/>
        <p:txBody>
          <a:bodyPr/>
          <a:lstStyle/>
          <a:p>
            <a:fld id="{FFCE4BB5-6195-4ACD-94A7-73C1A7F630ED}" type="slidenum">
              <a:rPr lang="zh-HK" altLang="en-US" smtClean="0"/>
              <a:pPr/>
              <a:t>6</a:t>
            </a:fld>
            <a:endParaRPr lang="zh-HK" altLang="en-US"/>
          </a:p>
        </p:txBody>
      </p:sp>
    </p:spTree>
    <p:extLst>
      <p:ext uri="{BB962C8B-B14F-4D97-AF65-F5344CB8AC3E}">
        <p14:creationId xmlns:p14="http://schemas.microsoft.com/office/powerpoint/2010/main" val="34681143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AF73B40-5538-4847-A8EE-2E39DAF2E1F5}" type="slidenum">
              <a:rPr lang="zh-CN" altLang="en-US" smtClean="0"/>
              <a:t>7</a:t>
            </a:fld>
            <a:endParaRPr lang="zh-CN" altLang="en-US"/>
          </a:p>
        </p:txBody>
      </p:sp>
    </p:spTree>
    <p:extLst>
      <p:ext uri="{BB962C8B-B14F-4D97-AF65-F5344CB8AC3E}">
        <p14:creationId xmlns:p14="http://schemas.microsoft.com/office/powerpoint/2010/main" val="34253441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AF73B40-5538-4847-A8EE-2E39DAF2E1F5}" type="slidenum">
              <a:rPr lang="zh-CN" altLang="en-US" smtClean="0"/>
              <a:t>8</a:t>
            </a:fld>
            <a:endParaRPr lang="zh-CN" altLang="en-US"/>
          </a:p>
        </p:txBody>
      </p:sp>
    </p:spTree>
    <p:extLst>
      <p:ext uri="{BB962C8B-B14F-4D97-AF65-F5344CB8AC3E}">
        <p14:creationId xmlns:p14="http://schemas.microsoft.com/office/powerpoint/2010/main" val="35509594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AF73B40-5538-4847-A8EE-2E39DAF2E1F5}" type="slidenum">
              <a:rPr lang="zh-CN" altLang="en-US" smtClean="0"/>
              <a:t>9</a:t>
            </a:fld>
            <a:endParaRPr lang="zh-CN" altLang="en-US"/>
          </a:p>
        </p:txBody>
      </p:sp>
    </p:spTree>
    <p:extLst>
      <p:ext uri="{BB962C8B-B14F-4D97-AF65-F5344CB8AC3E}">
        <p14:creationId xmlns:p14="http://schemas.microsoft.com/office/powerpoint/2010/main" val="24645897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E144C7FA-FE4C-4A7E-9009-77DC0C8D2E54}" type="datetimeFigureOut">
              <a:rPr lang="zh-CN" altLang="en-US" smtClean="0"/>
              <a:t>2018/9/15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9644ACC-8B52-4DA2-B40B-B1D3793BF501}" type="slidenum">
              <a:rPr lang="zh-CN" altLang="en-US" smtClean="0"/>
              <a:t>‹#›</a:t>
            </a:fld>
            <a:endParaRPr lang="zh-CN" altLang="en-US"/>
          </a:p>
        </p:txBody>
      </p:sp>
    </p:spTree>
    <p:extLst>
      <p:ext uri="{BB962C8B-B14F-4D97-AF65-F5344CB8AC3E}">
        <p14:creationId xmlns:p14="http://schemas.microsoft.com/office/powerpoint/2010/main" val="6606539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E144C7FA-FE4C-4A7E-9009-77DC0C8D2E54}" type="datetimeFigureOut">
              <a:rPr lang="zh-CN" altLang="en-US" smtClean="0"/>
              <a:t>2018/9/15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9644ACC-8B52-4DA2-B40B-B1D3793BF501}" type="slidenum">
              <a:rPr lang="zh-CN" altLang="en-US" smtClean="0"/>
              <a:t>‹#›</a:t>
            </a:fld>
            <a:endParaRPr lang="zh-CN" altLang="en-US"/>
          </a:p>
        </p:txBody>
      </p:sp>
    </p:spTree>
    <p:extLst>
      <p:ext uri="{BB962C8B-B14F-4D97-AF65-F5344CB8AC3E}">
        <p14:creationId xmlns:p14="http://schemas.microsoft.com/office/powerpoint/2010/main" val="1096803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E144C7FA-FE4C-4A7E-9009-77DC0C8D2E54}" type="datetimeFigureOut">
              <a:rPr lang="zh-CN" altLang="en-US" smtClean="0"/>
              <a:t>2018/9/15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9644ACC-8B52-4DA2-B40B-B1D3793BF501}" type="slidenum">
              <a:rPr lang="zh-CN" altLang="en-US" smtClean="0"/>
              <a:t>‹#›</a:t>
            </a:fld>
            <a:endParaRPr lang="zh-CN" altLang="en-US"/>
          </a:p>
        </p:txBody>
      </p:sp>
    </p:spTree>
    <p:extLst>
      <p:ext uri="{BB962C8B-B14F-4D97-AF65-F5344CB8AC3E}">
        <p14:creationId xmlns:p14="http://schemas.microsoft.com/office/powerpoint/2010/main" val="141544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E144C7FA-FE4C-4A7E-9009-77DC0C8D2E54}" type="datetimeFigureOut">
              <a:rPr lang="zh-CN" altLang="en-US" smtClean="0"/>
              <a:t>2018/9/15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9644ACC-8B52-4DA2-B40B-B1D3793BF501}" type="slidenum">
              <a:rPr lang="zh-CN" altLang="en-US" smtClean="0"/>
              <a:t>‹#›</a:t>
            </a:fld>
            <a:endParaRPr lang="zh-CN" altLang="en-US"/>
          </a:p>
        </p:txBody>
      </p:sp>
    </p:spTree>
    <p:extLst>
      <p:ext uri="{BB962C8B-B14F-4D97-AF65-F5344CB8AC3E}">
        <p14:creationId xmlns:p14="http://schemas.microsoft.com/office/powerpoint/2010/main" val="37815086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E144C7FA-FE4C-4A7E-9009-77DC0C8D2E54}" type="datetimeFigureOut">
              <a:rPr lang="zh-CN" altLang="en-US" smtClean="0"/>
              <a:t>2018/9/15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9644ACC-8B52-4DA2-B40B-B1D3793BF501}" type="slidenum">
              <a:rPr lang="zh-CN" altLang="en-US" smtClean="0"/>
              <a:t>‹#›</a:t>
            </a:fld>
            <a:endParaRPr lang="zh-CN" altLang="en-US"/>
          </a:p>
        </p:txBody>
      </p:sp>
    </p:spTree>
    <p:extLst>
      <p:ext uri="{BB962C8B-B14F-4D97-AF65-F5344CB8AC3E}">
        <p14:creationId xmlns:p14="http://schemas.microsoft.com/office/powerpoint/2010/main" val="29911126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E144C7FA-FE4C-4A7E-9009-77DC0C8D2E54}" type="datetimeFigureOut">
              <a:rPr lang="zh-CN" altLang="en-US" smtClean="0"/>
              <a:t>2018/9/15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9644ACC-8B52-4DA2-B40B-B1D3793BF501}" type="slidenum">
              <a:rPr lang="zh-CN" altLang="en-US" smtClean="0"/>
              <a:t>‹#›</a:t>
            </a:fld>
            <a:endParaRPr lang="zh-CN" altLang="en-US"/>
          </a:p>
        </p:txBody>
      </p:sp>
    </p:spTree>
    <p:extLst>
      <p:ext uri="{BB962C8B-B14F-4D97-AF65-F5344CB8AC3E}">
        <p14:creationId xmlns:p14="http://schemas.microsoft.com/office/powerpoint/2010/main" val="33524416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E144C7FA-FE4C-4A7E-9009-77DC0C8D2E54}" type="datetimeFigureOut">
              <a:rPr lang="zh-CN" altLang="en-US" smtClean="0"/>
              <a:t>2018/9/15</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9644ACC-8B52-4DA2-B40B-B1D3793BF501}" type="slidenum">
              <a:rPr lang="zh-CN" altLang="en-US" smtClean="0"/>
              <a:t>‹#›</a:t>
            </a:fld>
            <a:endParaRPr lang="zh-CN" altLang="en-US"/>
          </a:p>
        </p:txBody>
      </p:sp>
    </p:spTree>
    <p:extLst>
      <p:ext uri="{BB962C8B-B14F-4D97-AF65-F5344CB8AC3E}">
        <p14:creationId xmlns:p14="http://schemas.microsoft.com/office/powerpoint/2010/main" val="37122816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E144C7FA-FE4C-4A7E-9009-77DC0C8D2E54}" type="datetimeFigureOut">
              <a:rPr lang="zh-CN" altLang="en-US" smtClean="0"/>
              <a:t>2018/9/15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9644ACC-8B52-4DA2-B40B-B1D3793BF501}" type="slidenum">
              <a:rPr lang="zh-CN" altLang="en-US" smtClean="0"/>
              <a:t>‹#›</a:t>
            </a:fld>
            <a:endParaRPr lang="zh-CN" altLang="en-US"/>
          </a:p>
        </p:txBody>
      </p:sp>
    </p:spTree>
    <p:extLst>
      <p:ext uri="{BB962C8B-B14F-4D97-AF65-F5344CB8AC3E}">
        <p14:creationId xmlns:p14="http://schemas.microsoft.com/office/powerpoint/2010/main" val="37948548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E144C7FA-FE4C-4A7E-9009-77DC0C8D2E54}" type="datetimeFigureOut">
              <a:rPr lang="zh-CN" altLang="en-US" smtClean="0"/>
              <a:t>2018/9/15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9644ACC-8B52-4DA2-B40B-B1D3793BF501}" type="slidenum">
              <a:rPr lang="zh-CN" altLang="en-US" smtClean="0"/>
              <a:t>‹#›</a:t>
            </a:fld>
            <a:endParaRPr lang="zh-CN" altLang="en-US"/>
          </a:p>
        </p:txBody>
      </p:sp>
    </p:spTree>
    <p:extLst>
      <p:ext uri="{BB962C8B-B14F-4D97-AF65-F5344CB8AC3E}">
        <p14:creationId xmlns:p14="http://schemas.microsoft.com/office/powerpoint/2010/main" val="34226311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E144C7FA-FE4C-4A7E-9009-77DC0C8D2E54}" type="datetimeFigureOut">
              <a:rPr lang="zh-CN" altLang="en-US" smtClean="0"/>
              <a:t>2018/9/15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9644ACC-8B52-4DA2-B40B-B1D3793BF501}" type="slidenum">
              <a:rPr lang="zh-CN" altLang="en-US" smtClean="0"/>
              <a:t>‹#›</a:t>
            </a:fld>
            <a:endParaRPr lang="zh-CN" altLang="en-US"/>
          </a:p>
        </p:txBody>
      </p:sp>
    </p:spTree>
    <p:extLst>
      <p:ext uri="{BB962C8B-B14F-4D97-AF65-F5344CB8AC3E}">
        <p14:creationId xmlns:p14="http://schemas.microsoft.com/office/powerpoint/2010/main" val="5095442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E144C7FA-FE4C-4A7E-9009-77DC0C8D2E54}" type="datetimeFigureOut">
              <a:rPr lang="zh-CN" altLang="en-US" smtClean="0"/>
              <a:t>2018/9/15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9644ACC-8B52-4DA2-B40B-B1D3793BF501}" type="slidenum">
              <a:rPr lang="zh-CN" altLang="en-US" smtClean="0"/>
              <a:t>‹#›</a:t>
            </a:fld>
            <a:endParaRPr lang="zh-CN" altLang="en-US"/>
          </a:p>
        </p:txBody>
      </p:sp>
    </p:spTree>
    <p:extLst>
      <p:ext uri="{BB962C8B-B14F-4D97-AF65-F5344CB8AC3E}">
        <p14:creationId xmlns:p14="http://schemas.microsoft.com/office/powerpoint/2010/main" val="8443266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微软雅黑" panose="020B0503020204020204" pitchFamily="34" charset="-122"/>
                <a:ea typeface="微软雅黑" panose="020B0503020204020204" pitchFamily="34" charset="-122"/>
              </a:defRPr>
            </a:lvl1pPr>
          </a:lstStyle>
          <a:p>
            <a:fld id="{E144C7FA-FE4C-4A7E-9009-77DC0C8D2E54}" type="datetimeFigureOut">
              <a:rPr lang="zh-CN" altLang="en-US" smtClean="0"/>
              <a:pPr/>
              <a:t>2018/9/15</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微软雅黑" panose="020B0503020204020204" pitchFamily="34" charset="-122"/>
                <a:ea typeface="微软雅黑" panose="020B0503020204020204" pitchFamily="34" charset="-122"/>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微软雅黑" panose="020B0503020204020204" pitchFamily="34" charset="-122"/>
                <a:ea typeface="微软雅黑" panose="020B0503020204020204" pitchFamily="34" charset="-122"/>
              </a:defRPr>
            </a:lvl1pPr>
          </a:lstStyle>
          <a:p>
            <a:fld id="{79644ACC-8B52-4DA2-B40B-B1D3793BF501}" type="slidenum">
              <a:rPr lang="zh-CN" altLang="en-US" smtClean="0"/>
              <a:pPr/>
              <a:t>‹#›</a:t>
            </a:fld>
            <a:endParaRPr lang="zh-CN" altLang="en-US"/>
          </a:p>
        </p:txBody>
      </p:sp>
    </p:spTree>
    <p:extLst>
      <p:ext uri="{BB962C8B-B14F-4D97-AF65-F5344CB8AC3E}">
        <p14:creationId xmlns:p14="http://schemas.microsoft.com/office/powerpoint/2010/main" val="163278114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微软雅黑" panose="020B0503020204020204" pitchFamily="34" charset="-122"/>
          <a:ea typeface="微软雅黑" panose="020B0503020204020204" pitchFamily="34"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 Id="rId9" Type="http://schemas.openxmlformats.org/officeDocument/2006/relationships/image" Target="../media/image28.png"/></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hemeOverride" Target="../theme/themeOverride1.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jpe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3.emf"/><Relationship Id="rId4" Type="http://schemas.openxmlformats.org/officeDocument/2006/relationships/image" Target="../media/image12.emf"/></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6.emf"/></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72750" y="2229033"/>
            <a:ext cx="2099601" cy="2099601"/>
          </a:xfrm>
          <a:prstGeom prst="rect">
            <a:avLst/>
          </a:prstGeom>
        </p:spPr>
      </p:pic>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38423" y="2601954"/>
            <a:ext cx="2429241" cy="1353757"/>
          </a:xfrm>
          <a:prstGeom prst="rect">
            <a:avLst/>
          </a:prstGeom>
        </p:spPr>
      </p:pic>
      <p:sp>
        <p:nvSpPr>
          <p:cNvPr id="7" name="矩形 6"/>
          <p:cNvSpPr/>
          <p:nvPr/>
        </p:nvSpPr>
        <p:spPr>
          <a:xfrm>
            <a:off x="1816768" y="564440"/>
            <a:ext cx="8311663" cy="1323439"/>
          </a:xfrm>
          <a:prstGeom prst="rect">
            <a:avLst/>
          </a:prstGeom>
        </p:spPr>
        <p:txBody>
          <a:bodyPr wrap="square">
            <a:spAutoFit/>
          </a:bodyPr>
          <a:lstStyle/>
          <a:p>
            <a:pPr algn="ctr"/>
            <a:r>
              <a:rPr lang="en-US" altLang="zh-CN" sz="4000" b="1" dirty="0">
                <a:latin typeface="Times New Roman" panose="02020603050405020304" pitchFamily="18" charset="0"/>
                <a:cs typeface="Times New Roman" panose="02020603050405020304" pitchFamily="18" charset="0"/>
              </a:rPr>
              <a:t>Extreme-WJLD submission to </a:t>
            </a:r>
          </a:p>
          <a:p>
            <a:pPr algn="ctr"/>
            <a:r>
              <a:rPr lang="en-US" altLang="zh-CN" sz="4000" b="1" dirty="0">
                <a:latin typeface="Times New Roman" panose="02020603050405020304" pitchFamily="18" charset="0"/>
                <a:cs typeface="Times New Roman" panose="02020603050405020304" pitchFamily="18" charset="0"/>
              </a:rPr>
              <a:t>JD AI Fashion Challenge</a:t>
            </a:r>
            <a:endParaRPr lang="zh-CN" altLang="en-US" sz="4000" b="1" dirty="0">
              <a:latin typeface="Times New Roman" panose="02020603050405020304" pitchFamily="18" charset="0"/>
              <a:cs typeface="Times New Roman" panose="02020603050405020304" pitchFamily="18" charset="0"/>
            </a:endParaRPr>
          </a:p>
        </p:txBody>
      </p:sp>
      <p:sp>
        <p:nvSpPr>
          <p:cNvPr id="12" name="矩形 11"/>
          <p:cNvSpPr/>
          <p:nvPr/>
        </p:nvSpPr>
        <p:spPr>
          <a:xfrm>
            <a:off x="2512251" y="4234781"/>
            <a:ext cx="1820598" cy="923330"/>
          </a:xfrm>
          <a:prstGeom prst="rect">
            <a:avLst/>
          </a:prstGeom>
        </p:spPr>
        <p:txBody>
          <a:bodyPr wrap="square">
            <a:spAutoFit/>
          </a:bodyPr>
          <a:lstStyle/>
          <a:p>
            <a:pPr algn="ctr"/>
            <a:r>
              <a:rPr lang="zh-CN" altLang="en-US" dirty="0" smtClean="0">
                <a:latin typeface="华文楷体" panose="02010600040101010101" pitchFamily="2" charset="-122"/>
                <a:ea typeface="华文楷体" panose="02010600040101010101" pitchFamily="2" charset="-122"/>
                <a:cs typeface="Times New Roman" panose="02020603050405020304" pitchFamily="18" charset="0"/>
              </a:rPr>
              <a:t>刘三元</a:t>
            </a:r>
            <a:endParaRPr lang="en-US" altLang="zh-CN" dirty="0" smtClean="0">
              <a:latin typeface="华文楷体" panose="02010600040101010101" pitchFamily="2" charset="-122"/>
              <a:ea typeface="华文楷体" panose="02010600040101010101" pitchFamily="2" charset="-122"/>
              <a:cs typeface="Times New Roman" panose="02020603050405020304" pitchFamily="18" charset="0"/>
            </a:endParaRPr>
          </a:p>
          <a:p>
            <a:pPr algn="ctr"/>
            <a:r>
              <a:rPr lang="zh-CN" altLang="en-US" dirty="0" smtClean="0">
                <a:solidFill>
                  <a:srgbClr val="FF0000"/>
                </a:solidFill>
                <a:latin typeface="华文楷体" panose="02010600040101010101" pitchFamily="2" charset="-122"/>
                <a:ea typeface="华文楷体" panose="02010600040101010101" pitchFamily="2" charset="-122"/>
                <a:cs typeface="Times New Roman" panose="02020603050405020304" pitchFamily="18" charset="0"/>
              </a:rPr>
              <a:t>王师广</a:t>
            </a:r>
            <a:endParaRPr lang="en-US" altLang="zh-CN" dirty="0">
              <a:solidFill>
                <a:srgbClr val="FF0000"/>
              </a:solidFill>
              <a:latin typeface="华文楷体" panose="02010600040101010101" pitchFamily="2" charset="-122"/>
              <a:ea typeface="华文楷体" panose="02010600040101010101" pitchFamily="2" charset="-122"/>
              <a:cs typeface="Times New Roman" panose="02020603050405020304" pitchFamily="18" charset="0"/>
            </a:endParaRPr>
          </a:p>
          <a:p>
            <a:pPr algn="ctr"/>
            <a:r>
              <a:rPr lang="zh-CN" altLang="en-US" dirty="0" smtClean="0">
                <a:latin typeface="华文楷体" panose="02010600040101010101" pitchFamily="2" charset="-122"/>
                <a:ea typeface="华文楷体" panose="02010600040101010101" pitchFamily="2" charset="-122"/>
                <a:cs typeface="Times New Roman" panose="02020603050405020304" pitchFamily="18" charset="0"/>
              </a:rPr>
              <a:t>程建</a:t>
            </a:r>
            <a:endParaRPr lang="en-US" altLang="zh-CN" dirty="0">
              <a:latin typeface="华文楷体" panose="02010600040101010101" pitchFamily="2" charset="-122"/>
              <a:ea typeface="华文楷体" panose="02010600040101010101" pitchFamily="2" charset="-122"/>
              <a:cs typeface="Times New Roman" panose="02020603050405020304" pitchFamily="18" charset="0"/>
            </a:endParaRPr>
          </a:p>
        </p:txBody>
      </p:sp>
      <p:sp>
        <p:nvSpPr>
          <p:cNvPr id="13" name="矩形 12"/>
          <p:cNvSpPr/>
          <p:nvPr/>
        </p:nvSpPr>
        <p:spPr>
          <a:xfrm>
            <a:off x="7629878" y="4335180"/>
            <a:ext cx="646331" cy="646331"/>
          </a:xfrm>
          <a:prstGeom prst="rect">
            <a:avLst/>
          </a:prstGeom>
        </p:spPr>
        <p:txBody>
          <a:bodyPr wrap="none">
            <a:spAutoFit/>
          </a:bodyPr>
          <a:lstStyle/>
          <a:p>
            <a:pPr algn="ctr"/>
            <a:r>
              <a:rPr lang="zh-CN" altLang="en-US" dirty="0">
                <a:latin typeface="华文楷体" panose="02010600040101010101" pitchFamily="2" charset="-122"/>
                <a:ea typeface="华文楷体" panose="02010600040101010101" pitchFamily="2" charset="-122"/>
                <a:cs typeface="Times New Roman" panose="02020603050405020304" pitchFamily="18" charset="0"/>
              </a:rPr>
              <a:t>杜鑫</a:t>
            </a:r>
            <a:endParaRPr lang="en-US" altLang="zh-CN" dirty="0">
              <a:latin typeface="华文楷体" panose="02010600040101010101" pitchFamily="2" charset="-122"/>
              <a:ea typeface="华文楷体" panose="02010600040101010101" pitchFamily="2" charset="-122"/>
              <a:cs typeface="Times New Roman" panose="02020603050405020304" pitchFamily="18" charset="0"/>
            </a:endParaRPr>
          </a:p>
          <a:p>
            <a:pPr algn="ctr"/>
            <a:r>
              <a:rPr lang="zh-CN" altLang="en-US" dirty="0" smtClean="0">
                <a:latin typeface="华文楷体" panose="02010600040101010101" pitchFamily="2" charset="-122"/>
                <a:ea typeface="华文楷体" panose="02010600040101010101" pitchFamily="2" charset="-122"/>
                <a:cs typeface="Times New Roman" panose="02020603050405020304" pitchFamily="18" charset="0"/>
              </a:rPr>
              <a:t>罗韵</a:t>
            </a:r>
            <a:endParaRPr lang="zh-CN" altLang="en-US" dirty="0">
              <a:latin typeface="华文楷体" panose="02010600040101010101" pitchFamily="2" charset="-122"/>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39887506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椭圆 7">
            <a:extLst>
              <a:ext uri="{FF2B5EF4-FFF2-40B4-BE49-F238E27FC236}">
                <a16:creationId xmlns="" xmlns:a16="http://schemas.microsoft.com/office/drawing/2014/main" id="{F6EDDA3F-3726-4C63-B0B5-74D43122E53C}"/>
              </a:ext>
            </a:extLst>
          </p:cNvPr>
          <p:cNvSpPr/>
          <p:nvPr/>
        </p:nvSpPr>
        <p:spPr>
          <a:xfrm>
            <a:off x="407368" y="342293"/>
            <a:ext cx="576000" cy="576000"/>
          </a:xfrm>
          <a:prstGeom prst="ellipse">
            <a:avLst/>
          </a:prstGeom>
          <a:solidFill>
            <a:srgbClr val="0170BF"/>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anchor="ctr"/>
          <a:lstStyle/>
          <a:p>
            <a:pPr algn="ctr" fontAlgn="auto">
              <a:spcBef>
                <a:spcPts val="0"/>
              </a:spcBef>
              <a:spcAft>
                <a:spcPts val="0"/>
              </a:spcAft>
              <a:defRPr/>
            </a:pPr>
            <a:r>
              <a:rPr lang="en-US" altLang="zh-CN" sz="2400" b="1" dirty="0">
                <a:latin typeface="微软雅黑" panose="020B0503020204020204" pitchFamily="34" charset="-122"/>
                <a:ea typeface="微软雅黑" panose="020B0503020204020204" pitchFamily="34" charset="-122"/>
              </a:rPr>
              <a:t>AI</a:t>
            </a:r>
            <a:endParaRPr lang="zh-CN" altLang="en-US" sz="2400" b="1" dirty="0">
              <a:latin typeface="微软雅黑" panose="020B0503020204020204" pitchFamily="34" charset="-122"/>
              <a:ea typeface="微软雅黑" panose="020B0503020204020204" pitchFamily="34" charset="-122"/>
            </a:endParaRPr>
          </a:p>
        </p:txBody>
      </p:sp>
      <p:sp>
        <p:nvSpPr>
          <p:cNvPr id="9" name="矩形 7">
            <a:extLst>
              <a:ext uri="{FF2B5EF4-FFF2-40B4-BE49-F238E27FC236}">
                <a16:creationId xmlns="" xmlns:a16="http://schemas.microsoft.com/office/drawing/2014/main" id="{AA89EE94-BF76-4CD6-9AC9-3AA82202DF8F}"/>
              </a:ext>
            </a:extLst>
          </p:cNvPr>
          <p:cNvSpPr>
            <a:spLocks noChangeArrowheads="1"/>
          </p:cNvSpPr>
          <p:nvPr/>
        </p:nvSpPr>
        <p:spPr bwMode="auto">
          <a:xfrm>
            <a:off x="975694" y="369630"/>
            <a:ext cx="900873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en-US" altLang="zh-CN" dirty="0">
                <a:solidFill>
                  <a:srgbClr val="0170BF"/>
                </a:solidFill>
                <a:latin typeface="Times New Roman" panose="02020603050405020304" pitchFamily="18" charset="0"/>
                <a:ea typeface="微软雅黑" panose="020B0503020204020204" pitchFamily="34" charset="-122"/>
                <a:cs typeface="Times New Roman" panose="02020603050405020304" pitchFamily="18" charset="0"/>
              </a:rPr>
              <a:t>Transfer learning</a:t>
            </a:r>
            <a:endParaRPr lang="zh-CN" altLang="en-US" sz="1400" dirty="0">
              <a:solidFill>
                <a:schemeClr val="bg2">
                  <a:lumMod val="10000"/>
                </a:schemeClr>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 name="文本框 1">
            <a:extLst>
              <a:ext uri="{FF2B5EF4-FFF2-40B4-BE49-F238E27FC236}">
                <a16:creationId xmlns="" xmlns:a16="http://schemas.microsoft.com/office/drawing/2014/main" id="{0201A782-F756-4BE8-A57B-739764AE40E8}"/>
              </a:ext>
            </a:extLst>
          </p:cNvPr>
          <p:cNvSpPr txBox="1"/>
          <p:nvPr/>
        </p:nvSpPr>
        <p:spPr>
          <a:xfrm>
            <a:off x="266742" y="1393013"/>
            <a:ext cx="10782257" cy="1200329"/>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      Since there is a huge gap between ImageNet dataset  and </a:t>
            </a:r>
            <a:r>
              <a:rPr lang="en-US" altLang="zh-CN" dirty="0" err="1">
                <a:latin typeface="Times New Roman" panose="02020603050405020304" pitchFamily="18" charset="0"/>
                <a:cs typeface="Times New Roman" panose="02020603050405020304" pitchFamily="18" charset="0"/>
              </a:rPr>
              <a:t>JDAIfashion</a:t>
            </a:r>
            <a:r>
              <a:rPr lang="en-US" altLang="zh-CN" dirty="0">
                <a:latin typeface="Times New Roman" panose="02020603050405020304" pitchFamily="18" charset="0"/>
                <a:cs typeface="Times New Roman" panose="02020603050405020304" pitchFamily="18" charset="0"/>
              </a:rPr>
              <a:t> dataset, using ImageNet </a:t>
            </a:r>
            <a:r>
              <a:rPr lang="en-US" altLang="zh-CN" dirty="0" err="1">
                <a:latin typeface="Times New Roman" panose="02020603050405020304" pitchFamily="18" charset="0"/>
                <a:cs typeface="Times New Roman" panose="02020603050405020304" pitchFamily="18" charset="0"/>
              </a:rPr>
              <a:t>pretrained</a:t>
            </a:r>
            <a:r>
              <a:rPr lang="en-US" altLang="zh-CN" dirty="0">
                <a:latin typeface="Times New Roman" panose="02020603050405020304" pitchFamily="18" charset="0"/>
                <a:cs typeface="Times New Roman" panose="02020603050405020304" pitchFamily="18" charset="0"/>
              </a:rPr>
              <a:t> model to initialize the weights to help the style recognition may get sub-opt. Hence, we pre-train our base model on </a:t>
            </a:r>
            <a:r>
              <a:rPr lang="en-US" altLang="zh-CN" b="1" dirty="0" err="1">
                <a:latin typeface="Times New Roman" panose="02020603050405020304" pitchFamily="18" charset="0"/>
                <a:cs typeface="Times New Roman" panose="02020603050405020304" pitchFamily="18" charset="0"/>
              </a:rPr>
              <a:t>DeepFashion</a:t>
            </a:r>
            <a:r>
              <a:rPr lang="en-US" altLang="zh-CN" dirty="0">
                <a:latin typeface="Times New Roman" panose="02020603050405020304" pitchFamily="18" charset="0"/>
                <a:cs typeface="Times New Roman" panose="02020603050405020304" pitchFamily="18" charset="0"/>
              </a:rPr>
              <a:t> dataset, which is a big clothing fashion dataset and have more closely data distribution with </a:t>
            </a:r>
            <a:r>
              <a:rPr lang="en-US" altLang="zh-CN" dirty="0" err="1">
                <a:latin typeface="Times New Roman" panose="02020603050405020304" pitchFamily="18" charset="0"/>
                <a:cs typeface="Times New Roman" panose="02020603050405020304" pitchFamily="18" charset="0"/>
              </a:rPr>
              <a:t>JDAIfashion</a:t>
            </a:r>
            <a:r>
              <a:rPr lang="en-US" altLang="zh-CN" dirty="0">
                <a:latin typeface="Times New Roman" panose="02020603050405020304" pitchFamily="18" charset="0"/>
                <a:cs typeface="Times New Roman" panose="02020603050405020304" pitchFamily="18" charset="0"/>
              </a:rPr>
              <a:t> dataset.</a:t>
            </a:r>
            <a:endParaRPr lang="zh-CN" altLang="en-US" sz="2000" dirty="0">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5" name="内容占位符 3"/>
          <p:cNvPicPr>
            <a:picLocks noGrp="1" noChangeAspect="1"/>
          </p:cNvPicPr>
          <p:nvPr>
            <p:ph idx="1"/>
          </p:nvPr>
        </p:nvPicPr>
        <p:blipFill>
          <a:blip r:embed="rId3"/>
          <a:stretch>
            <a:fillRect/>
          </a:stretch>
        </p:blipFill>
        <p:spPr>
          <a:xfrm>
            <a:off x="2054498" y="2593342"/>
            <a:ext cx="7206743" cy="3719743"/>
          </a:xfrm>
          <a:prstGeom prst="rect">
            <a:avLst/>
          </a:prstGeom>
        </p:spPr>
      </p:pic>
    </p:spTree>
    <p:extLst>
      <p:ext uri="{BB962C8B-B14F-4D97-AF65-F5344CB8AC3E}">
        <p14:creationId xmlns:p14="http://schemas.microsoft.com/office/powerpoint/2010/main" val="2606535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椭圆 7">
            <a:extLst>
              <a:ext uri="{FF2B5EF4-FFF2-40B4-BE49-F238E27FC236}">
                <a16:creationId xmlns="" xmlns:a16="http://schemas.microsoft.com/office/drawing/2014/main" id="{F6EDDA3F-3726-4C63-B0B5-74D43122E53C}"/>
              </a:ext>
            </a:extLst>
          </p:cNvPr>
          <p:cNvSpPr/>
          <p:nvPr/>
        </p:nvSpPr>
        <p:spPr>
          <a:xfrm>
            <a:off x="407368" y="342293"/>
            <a:ext cx="576000" cy="576000"/>
          </a:xfrm>
          <a:prstGeom prst="ellipse">
            <a:avLst/>
          </a:prstGeom>
          <a:solidFill>
            <a:srgbClr val="0170BF"/>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anchor="ctr"/>
          <a:lstStyle/>
          <a:p>
            <a:pPr algn="ctr" fontAlgn="auto">
              <a:spcBef>
                <a:spcPts val="0"/>
              </a:spcBef>
              <a:spcAft>
                <a:spcPts val="0"/>
              </a:spcAft>
              <a:defRPr/>
            </a:pPr>
            <a:r>
              <a:rPr lang="en-US" altLang="zh-CN" sz="2400" b="1" dirty="0">
                <a:latin typeface="微软雅黑" panose="020B0503020204020204" pitchFamily="34" charset="-122"/>
                <a:ea typeface="微软雅黑" panose="020B0503020204020204" pitchFamily="34" charset="-122"/>
              </a:rPr>
              <a:t>AI</a:t>
            </a:r>
            <a:endParaRPr lang="zh-CN" altLang="en-US" sz="2400" b="1" dirty="0">
              <a:latin typeface="微软雅黑" panose="020B0503020204020204" pitchFamily="34" charset="-122"/>
              <a:ea typeface="微软雅黑" panose="020B0503020204020204" pitchFamily="34" charset="-122"/>
            </a:endParaRPr>
          </a:p>
        </p:txBody>
      </p:sp>
      <p:sp>
        <p:nvSpPr>
          <p:cNvPr id="9" name="矩形 7">
            <a:extLst>
              <a:ext uri="{FF2B5EF4-FFF2-40B4-BE49-F238E27FC236}">
                <a16:creationId xmlns="" xmlns:a16="http://schemas.microsoft.com/office/drawing/2014/main" id="{AA89EE94-BF76-4CD6-9AC9-3AA82202DF8F}"/>
              </a:ext>
            </a:extLst>
          </p:cNvPr>
          <p:cNvSpPr>
            <a:spLocks noChangeArrowheads="1"/>
          </p:cNvSpPr>
          <p:nvPr/>
        </p:nvSpPr>
        <p:spPr bwMode="auto">
          <a:xfrm>
            <a:off x="975694" y="369630"/>
            <a:ext cx="900873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en-US" altLang="zh-CN" dirty="0">
                <a:solidFill>
                  <a:srgbClr val="0170BF"/>
                </a:solidFill>
                <a:latin typeface="Times New Roman" panose="02020603050405020304" pitchFamily="18" charset="0"/>
                <a:ea typeface="微软雅黑" panose="020B0503020204020204" pitchFamily="34" charset="-122"/>
                <a:cs typeface="Times New Roman" panose="02020603050405020304" pitchFamily="18" charset="0"/>
              </a:rPr>
              <a:t>Transfer learning</a:t>
            </a:r>
            <a:endParaRPr lang="zh-CN" altLang="en-US" sz="1400" dirty="0">
              <a:solidFill>
                <a:schemeClr val="bg2">
                  <a:lumMod val="10000"/>
                </a:schemeClr>
              </a:solidFill>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7" name="图片 6"/>
          <p:cNvPicPr>
            <a:picLocks noChangeAspect="1"/>
          </p:cNvPicPr>
          <p:nvPr/>
        </p:nvPicPr>
        <p:blipFill>
          <a:blip r:embed="rId3"/>
          <a:stretch>
            <a:fillRect/>
          </a:stretch>
        </p:blipFill>
        <p:spPr>
          <a:xfrm>
            <a:off x="2122201" y="2920753"/>
            <a:ext cx="7034079" cy="3588331"/>
          </a:xfrm>
          <a:prstGeom prst="rect">
            <a:avLst/>
          </a:prstGeom>
        </p:spPr>
      </p:pic>
      <p:sp>
        <p:nvSpPr>
          <p:cNvPr id="3" name="矩形 2"/>
          <p:cNvSpPr/>
          <p:nvPr/>
        </p:nvSpPr>
        <p:spPr>
          <a:xfrm>
            <a:off x="695368" y="1328718"/>
            <a:ext cx="10410825" cy="1477328"/>
          </a:xfrm>
          <a:prstGeom prst="rect">
            <a:avLst/>
          </a:prstGeom>
        </p:spPr>
        <p:txBody>
          <a:bodyPr wrap="square">
            <a:spAutoFit/>
          </a:bodyPr>
          <a:lstStyle/>
          <a:p>
            <a:r>
              <a:rPr lang="zh-CN" altLang="en-US" dirty="0"/>
              <a:t>     </a:t>
            </a:r>
            <a:r>
              <a:rPr lang="zh-CN" altLang="en-US" dirty="0">
                <a:latin typeface="Times New Roman" panose="02020603050405020304" pitchFamily="18" charset="0"/>
                <a:cs typeface="Times New Roman" panose="02020603050405020304" pitchFamily="18" charset="0"/>
              </a:rPr>
              <a:t>DeepFashion contains over 800,000 diverse fashion images ranging from well-posed shop images to unconstrained consumer photos. Each image in this dataset is labeled with </a:t>
            </a:r>
            <a:r>
              <a:rPr lang="en-US" altLang="zh-CN" dirty="0" smtClean="0">
                <a:latin typeface="Times New Roman" panose="02020603050405020304" pitchFamily="18" charset="0"/>
                <a:cs typeface="Times New Roman" panose="02020603050405020304" pitchFamily="18" charset="0"/>
              </a:rPr>
              <a:t>around </a:t>
            </a:r>
            <a:r>
              <a:rPr lang="zh-CN" altLang="en-US" dirty="0" smtClean="0">
                <a:latin typeface="Times New Roman" panose="02020603050405020304" pitchFamily="18" charset="0"/>
                <a:cs typeface="Times New Roman" panose="02020603050405020304" pitchFamily="18" charset="0"/>
              </a:rPr>
              <a:t>50 </a:t>
            </a:r>
            <a:r>
              <a:rPr lang="zh-CN" altLang="en-US" dirty="0">
                <a:latin typeface="Times New Roman" panose="02020603050405020304" pitchFamily="18" charset="0"/>
                <a:cs typeface="Times New Roman" panose="02020603050405020304" pitchFamily="18" charset="0"/>
              </a:rPr>
              <a:t>categories, 1000 descriptive attributes, bounding box and clothing landmarks. Our pre-training task concentrates on classifying 50 clothes attributes. To get better pre-trained model, we </a:t>
            </a:r>
            <a:r>
              <a:rPr lang="zh-CN" altLang="en-US" b="1" dirty="0">
                <a:latin typeface="Times New Roman" panose="02020603050405020304" pitchFamily="18" charset="0"/>
                <a:cs typeface="Times New Roman" panose="02020603050405020304" pitchFamily="18" charset="0"/>
              </a:rPr>
              <a:t>cleaned the dataset </a:t>
            </a:r>
            <a:r>
              <a:rPr lang="zh-CN" altLang="en-US" dirty="0">
                <a:latin typeface="Times New Roman" panose="02020603050405020304" pitchFamily="18" charset="0"/>
                <a:cs typeface="Times New Roman" panose="02020603050405020304" pitchFamily="18" charset="0"/>
              </a:rPr>
              <a:t>and selected </a:t>
            </a:r>
            <a:r>
              <a:rPr lang="zh-CN" altLang="en-US" b="1" dirty="0">
                <a:latin typeface="Times New Roman" panose="02020603050405020304" pitchFamily="18" charset="0"/>
                <a:cs typeface="Times New Roman" panose="02020603050405020304" pitchFamily="18" charset="0"/>
              </a:rPr>
              <a:t>20 attributes </a:t>
            </a:r>
            <a:r>
              <a:rPr lang="zh-CN" altLang="en-US" dirty="0">
                <a:latin typeface="Times New Roman" panose="02020603050405020304" pitchFamily="18" charset="0"/>
                <a:cs typeface="Times New Roman" panose="02020603050405020304" pitchFamily="18" charset="0"/>
              </a:rPr>
              <a:t>with more balanced data distribution.</a:t>
            </a:r>
          </a:p>
        </p:txBody>
      </p:sp>
    </p:spTree>
    <p:extLst>
      <p:ext uri="{BB962C8B-B14F-4D97-AF65-F5344CB8AC3E}">
        <p14:creationId xmlns:p14="http://schemas.microsoft.com/office/powerpoint/2010/main" val="20431786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椭圆 14">
            <a:extLst>
              <a:ext uri="{FF2B5EF4-FFF2-40B4-BE49-F238E27FC236}">
                <a16:creationId xmlns="" xmlns:a16="http://schemas.microsoft.com/office/drawing/2014/main" id="{F6EDDA3F-3726-4C63-B0B5-74D43122E53C}"/>
              </a:ext>
            </a:extLst>
          </p:cNvPr>
          <p:cNvSpPr/>
          <p:nvPr/>
        </p:nvSpPr>
        <p:spPr>
          <a:xfrm>
            <a:off x="407368" y="342293"/>
            <a:ext cx="576000" cy="576000"/>
          </a:xfrm>
          <a:prstGeom prst="ellipse">
            <a:avLst/>
          </a:prstGeom>
          <a:solidFill>
            <a:srgbClr val="0170BF"/>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anchor="ctr"/>
          <a:lstStyle/>
          <a:p>
            <a:pPr algn="ctr" fontAlgn="auto">
              <a:spcBef>
                <a:spcPts val="0"/>
              </a:spcBef>
              <a:spcAft>
                <a:spcPts val="0"/>
              </a:spcAft>
              <a:defRPr/>
            </a:pPr>
            <a:r>
              <a:rPr lang="en-US" altLang="zh-CN" sz="2400" b="1" dirty="0">
                <a:latin typeface="微软雅黑" panose="020B0503020204020204" pitchFamily="34" charset="-122"/>
                <a:ea typeface="微软雅黑" panose="020B0503020204020204" pitchFamily="34" charset="-122"/>
              </a:rPr>
              <a:t>AI</a:t>
            </a:r>
            <a:endParaRPr lang="zh-CN" altLang="en-US" sz="2400" b="1" dirty="0">
              <a:latin typeface="微软雅黑" panose="020B0503020204020204" pitchFamily="34" charset="-122"/>
              <a:ea typeface="微软雅黑" panose="020B0503020204020204" pitchFamily="34" charset="-122"/>
            </a:endParaRPr>
          </a:p>
        </p:txBody>
      </p:sp>
      <p:sp>
        <p:nvSpPr>
          <p:cNvPr id="16" name="矩形 7">
            <a:extLst>
              <a:ext uri="{FF2B5EF4-FFF2-40B4-BE49-F238E27FC236}">
                <a16:creationId xmlns="" xmlns:a16="http://schemas.microsoft.com/office/drawing/2014/main" id="{AA89EE94-BF76-4CD6-9AC9-3AA82202DF8F}"/>
              </a:ext>
            </a:extLst>
          </p:cNvPr>
          <p:cNvSpPr>
            <a:spLocks noChangeArrowheads="1"/>
          </p:cNvSpPr>
          <p:nvPr/>
        </p:nvSpPr>
        <p:spPr bwMode="auto">
          <a:xfrm>
            <a:off x="975694" y="369630"/>
            <a:ext cx="900873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None/>
            </a:pPr>
            <a:r>
              <a:rPr lang="en-US" altLang="zh-CN" dirty="0">
                <a:solidFill>
                  <a:srgbClr val="0170BF"/>
                </a:solidFill>
                <a:latin typeface="Times New Roman" panose="02020603050405020304" pitchFamily="18" charset="0"/>
                <a:ea typeface="微软雅黑" panose="020B0503020204020204" pitchFamily="34" charset="-122"/>
                <a:cs typeface="Times New Roman" panose="02020603050405020304" pitchFamily="18" charset="0"/>
              </a:rPr>
              <a:t>Transfer learning</a:t>
            </a:r>
            <a:endParaRPr lang="zh-CN" altLang="en-US" dirty="0">
              <a:solidFill>
                <a:srgbClr val="0170BF"/>
              </a:solidFill>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2" name="图片 1"/>
          <p:cNvPicPr>
            <a:picLocks noChangeAspect="1"/>
          </p:cNvPicPr>
          <p:nvPr/>
        </p:nvPicPr>
        <p:blipFill>
          <a:blip r:embed="rId2"/>
          <a:stretch>
            <a:fillRect/>
          </a:stretch>
        </p:blipFill>
        <p:spPr>
          <a:xfrm>
            <a:off x="1151319" y="2556769"/>
            <a:ext cx="8958813" cy="3080498"/>
          </a:xfrm>
          <a:prstGeom prst="rect">
            <a:avLst/>
          </a:prstGeom>
        </p:spPr>
      </p:pic>
      <p:sp>
        <p:nvSpPr>
          <p:cNvPr id="3" name="矩形 2">
            <a:extLst>
              <a:ext uri="{FF2B5EF4-FFF2-40B4-BE49-F238E27FC236}">
                <a16:creationId xmlns="" xmlns:a16="http://schemas.microsoft.com/office/drawing/2014/main" id="{0C9ACDA3-27EF-4ABF-AF43-4669BB321316}"/>
              </a:ext>
            </a:extLst>
          </p:cNvPr>
          <p:cNvSpPr/>
          <p:nvPr/>
        </p:nvSpPr>
        <p:spPr>
          <a:xfrm>
            <a:off x="1204726" y="1546053"/>
            <a:ext cx="8550674" cy="523220"/>
          </a:xfrm>
          <a:prstGeom prst="rect">
            <a:avLst/>
          </a:prstGeom>
        </p:spPr>
        <p:txBody>
          <a:bodyPr wrap="none">
            <a:spAutoFit/>
          </a:bodyPr>
          <a:lstStyle/>
          <a:p>
            <a:r>
              <a:rPr lang="zh-CN" altLang="en-US" sz="2800" dirty="0">
                <a:latin typeface="Times New Roman" panose="02020603050405020304" pitchFamily="18" charset="0"/>
                <a:cs typeface="Times New Roman" panose="02020603050405020304" pitchFamily="18" charset="0"/>
              </a:rPr>
              <a:t>Performance of using transfer learning for different styles.</a:t>
            </a:r>
          </a:p>
        </p:txBody>
      </p:sp>
    </p:spTree>
    <p:extLst>
      <p:ext uri="{BB962C8B-B14F-4D97-AF65-F5344CB8AC3E}">
        <p14:creationId xmlns:p14="http://schemas.microsoft.com/office/powerpoint/2010/main" val="17226498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98073" y="1331992"/>
            <a:ext cx="5968773" cy="4926766"/>
          </a:xfrm>
          <a:prstGeom prst="rect">
            <a:avLst/>
          </a:prstGeom>
        </p:spPr>
      </p:pic>
      <p:sp>
        <p:nvSpPr>
          <p:cNvPr id="12" name="矩形 11"/>
          <p:cNvSpPr/>
          <p:nvPr/>
        </p:nvSpPr>
        <p:spPr>
          <a:xfrm>
            <a:off x="574531" y="2379617"/>
            <a:ext cx="4932166" cy="2677656"/>
          </a:xfrm>
          <a:prstGeom prst="rect">
            <a:avLst/>
          </a:prstGeom>
        </p:spPr>
        <p:txBody>
          <a:bodyPr wrap="square">
            <a:spAutoFit/>
          </a:bodyPr>
          <a:lstStyle/>
          <a:p>
            <a:r>
              <a:rPr lang="en-US" altLang="zh-CN" sz="2400" dirty="0">
                <a:latin typeface="Times New Roman" panose="02020603050405020304" pitchFamily="18" charset="0"/>
                <a:cs typeface="Times New Roman" panose="02020603050405020304" pitchFamily="18" charset="0"/>
              </a:rPr>
              <a:t>    The conditional probability of style index A when style index B happened. The indexes are declared in Table I. For example, if the clothes belongs to style index 1 (</a:t>
            </a:r>
            <a:r>
              <a:rPr lang="en-US" altLang="zh-CN" sz="2400" dirty="0">
                <a:solidFill>
                  <a:srgbClr val="FF0000"/>
                </a:solidFill>
                <a:latin typeface="Times New Roman" panose="02020603050405020304" pitchFamily="18" charset="0"/>
                <a:cs typeface="Times New Roman" panose="02020603050405020304" pitchFamily="18" charset="0"/>
              </a:rPr>
              <a:t>Sports</a:t>
            </a:r>
            <a:r>
              <a:rPr lang="en-US" altLang="zh-CN" sz="2400" dirty="0">
                <a:latin typeface="Times New Roman" panose="02020603050405020304" pitchFamily="18" charset="0"/>
                <a:cs typeface="Times New Roman" panose="02020603050405020304" pitchFamily="18" charset="0"/>
              </a:rPr>
              <a:t>), it may belongs to style index 2 (</a:t>
            </a:r>
            <a:r>
              <a:rPr lang="en-US" altLang="zh-CN" sz="2400" dirty="0">
                <a:solidFill>
                  <a:srgbClr val="FF0000"/>
                </a:solidFill>
                <a:latin typeface="Times New Roman" panose="02020603050405020304" pitchFamily="18" charset="0"/>
                <a:cs typeface="Times New Roman" panose="02020603050405020304" pitchFamily="18" charset="0"/>
              </a:rPr>
              <a:t>Casual</a:t>
            </a:r>
            <a:r>
              <a:rPr lang="en-US" altLang="zh-CN" sz="2400" dirty="0">
                <a:latin typeface="Times New Roman" panose="02020603050405020304" pitchFamily="18" charset="0"/>
                <a:cs typeface="Times New Roman" panose="02020603050405020304" pitchFamily="18" charset="0"/>
              </a:rPr>
              <a:t>) with a probability of </a:t>
            </a:r>
            <a:r>
              <a:rPr lang="en-US" altLang="zh-CN" sz="2400" dirty="0">
                <a:solidFill>
                  <a:srgbClr val="FF0000"/>
                </a:solidFill>
                <a:latin typeface="Times New Roman" panose="02020603050405020304" pitchFamily="18" charset="0"/>
                <a:cs typeface="Times New Roman" panose="02020603050405020304" pitchFamily="18" charset="0"/>
              </a:rPr>
              <a:t>95%.</a:t>
            </a:r>
            <a:endParaRPr lang="zh-CN" altLang="en-US" sz="2400" dirty="0">
              <a:solidFill>
                <a:srgbClr val="FF0000"/>
              </a:solidFill>
              <a:latin typeface="Times New Roman" panose="02020603050405020304" pitchFamily="18" charset="0"/>
              <a:cs typeface="Times New Roman" panose="02020603050405020304" pitchFamily="18" charset="0"/>
            </a:endParaRPr>
          </a:p>
        </p:txBody>
      </p:sp>
      <p:sp>
        <p:nvSpPr>
          <p:cNvPr id="14" name="椭圆 13">
            <a:extLst>
              <a:ext uri="{FF2B5EF4-FFF2-40B4-BE49-F238E27FC236}">
                <a16:creationId xmlns="" xmlns:a16="http://schemas.microsoft.com/office/drawing/2014/main" id="{F6EDDA3F-3726-4C63-B0B5-74D43122E53C}"/>
              </a:ext>
            </a:extLst>
          </p:cNvPr>
          <p:cNvSpPr/>
          <p:nvPr/>
        </p:nvSpPr>
        <p:spPr>
          <a:xfrm>
            <a:off x="407368" y="342293"/>
            <a:ext cx="576000" cy="576000"/>
          </a:xfrm>
          <a:prstGeom prst="ellipse">
            <a:avLst/>
          </a:prstGeom>
          <a:solidFill>
            <a:srgbClr val="0170BF"/>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anchor="ctr"/>
          <a:lstStyle/>
          <a:p>
            <a:pPr algn="ctr" fontAlgn="auto">
              <a:spcBef>
                <a:spcPts val="0"/>
              </a:spcBef>
              <a:spcAft>
                <a:spcPts val="0"/>
              </a:spcAft>
              <a:defRPr/>
            </a:pPr>
            <a:r>
              <a:rPr lang="en-US" altLang="zh-CN" sz="2400" b="1" dirty="0">
                <a:latin typeface="微软雅黑" panose="020B0503020204020204" pitchFamily="34" charset="-122"/>
                <a:ea typeface="微软雅黑" panose="020B0503020204020204" pitchFamily="34" charset="-122"/>
              </a:rPr>
              <a:t>AI</a:t>
            </a:r>
            <a:endParaRPr lang="zh-CN" altLang="en-US" sz="2400" b="1" dirty="0">
              <a:latin typeface="微软雅黑" panose="020B0503020204020204" pitchFamily="34" charset="-122"/>
              <a:ea typeface="微软雅黑" panose="020B0503020204020204" pitchFamily="34" charset="-122"/>
            </a:endParaRPr>
          </a:p>
        </p:txBody>
      </p:sp>
      <p:sp>
        <p:nvSpPr>
          <p:cNvPr id="15" name="矩形 7">
            <a:extLst>
              <a:ext uri="{FF2B5EF4-FFF2-40B4-BE49-F238E27FC236}">
                <a16:creationId xmlns="" xmlns:a16="http://schemas.microsoft.com/office/drawing/2014/main" id="{AA89EE94-BF76-4CD6-9AC9-3AA82202DF8F}"/>
              </a:ext>
            </a:extLst>
          </p:cNvPr>
          <p:cNvSpPr>
            <a:spLocks noChangeArrowheads="1"/>
          </p:cNvSpPr>
          <p:nvPr/>
        </p:nvSpPr>
        <p:spPr bwMode="auto">
          <a:xfrm>
            <a:off x="975694" y="369630"/>
            <a:ext cx="900873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en-US" altLang="zh-CN" dirty="0">
                <a:solidFill>
                  <a:srgbClr val="0170BF"/>
                </a:solidFill>
                <a:latin typeface="Times New Roman" panose="02020603050405020304" pitchFamily="18" charset="0"/>
                <a:ea typeface="微软雅黑" panose="020B0503020204020204" pitchFamily="34" charset="-122"/>
                <a:cs typeface="Times New Roman" panose="02020603050405020304" pitchFamily="18" charset="0"/>
              </a:rPr>
              <a:t>Styles</a:t>
            </a:r>
            <a:r>
              <a:rPr lang="en-US" altLang="zh-CN" dirty="0">
                <a:latin typeface="Times New Roman" panose="02020603050405020304" pitchFamily="18" charset="0"/>
                <a:cs typeface="Times New Roman" panose="02020603050405020304" pitchFamily="18" charset="0"/>
              </a:rPr>
              <a:t> </a:t>
            </a:r>
            <a:r>
              <a:rPr lang="en-US" altLang="zh-CN" dirty="0">
                <a:solidFill>
                  <a:srgbClr val="0170BF"/>
                </a:solidFill>
                <a:latin typeface="Times New Roman" panose="02020603050405020304" pitchFamily="18" charset="0"/>
                <a:ea typeface="微软雅黑" panose="020B0503020204020204" pitchFamily="34" charset="-122"/>
                <a:cs typeface="Times New Roman" panose="02020603050405020304" pitchFamily="18" charset="0"/>
              </a:rPr>
              <a:t>relationship</a:t>
            </a:r>
            <a:endParaRPr lang="zh-CN" altLang="en-US" dirty="0">
              <a:solidFill>
                <a:srgbClr val="0170BF"/>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 name="等腰三角形 4"/>
          <p:cNvSpPr/>
          <p:nvPr/>
        </p:nvSpPr>
        <p:spPr>
          <a:xfrm>
            <a:off x="6015790" y="5057273"/>
            <a:ext cx="228600" cy="236622"/>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等腰三角形 9"/>
          <p:cNvSpPr/>
          <p:nvPr/>
        </p:nvSpPr>
        <p:spPr>
          <a:xfrm>
            <a:off x="6625390" y="5919536"/>
            <a:ext cx="228600" cy="236622"/>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1822006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32227" y="1616017"/>
            <a:ext cx="11127545" cy="3970318"/>
          </a:xfrm>
          <a:prstGeom prst="rect">
            <a:avLst/>
          </a:prstGeom>
        </p:spPr>
        <p:txBody>
          <a:bodyPr wrap="square">
            <a:spAutoFit/>
          </a:bodyPr>
          <a:lstStyle/>
          <a:p>
            <a:r>
              <a:rPr lang="en-US" altLang="zh-CN" dirty="0">
                <a:latin typeface="Times New Roman" panose="02020603050405020304" pitchFamily="18" charset="0"/>
                <a:cs typeface="Times New Roman" panose="02020603050405020304" pitchFamily="18" charset="0"/>
              </a:rPr>
              <a:t>We analyzed the conditional probability of the given labels with Eqn.1.</a:t>
            </a:r>
          </a:p>
          <a:p>
            <a:endParaRPr lang="en-US" altLang="zh-CN" dirty="0">
              <a:latin typeface="Times New Roman" panose="02020603050405020304" pitchFamily="18" charset="0"/>
              <a:cs typeface="Times New Roman" panose="02020603050405020304" pitchFamily="18" charset="0"/>
            </a:endParaRPr>
          </a:p>
          <a:p>
            <a:endParaRPr lang="en-US" altLang="zh-CN" dirty="0">
              <a:latin typeface="Times New Roman" panose="02020603050405020304" pitchFamily="18" charset="0"/>
              <a:cs typeface="Times New Roman" panose="02020603050405020304" pitchFamily="18" charset="0"/>
            </a:endParaRPr>
          </a:p>
          <a:p>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Where                 means the number of images simultaneously belonging to style A and B. N (B) means the number of images belonging to style B. Since we have processed each style individually, we applied the styles relationship (conditional probability) using Eqn.2.</a:t>
            </a:r>
          </a:p>
          <a:p>
            <a:endParaRPr lang="en-US" altLang="zh-CN" dirty="0">
              <a:latin typeface="Times New Roman" panose="02020603050405020304" pitchFamily="18" charset="0"/>
              <a:cs typeface="Times New Roman" panose="02020603050405020304" pitchFamily="18" charset="0"/>
            </a:endParaRPr>
          </a:p>
          <a:p>
            <a:endParaRPr lang="en-US" altLang="zh-CN" dirty="0">
              <a:latin typeface="Times New Roman" panose="02020603050405020304" pitchFamily="18" charset="0"/>
              <a:cs typeface="Times New Roman" panose="02020603050405020304" pitchFamily="18" charset="0"/>
            </a:endParaRPr>
          </a:p>
          <a:p>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where                  are the hyper-parameters to balance the contribution of styles relationship. P (A) means the probability calculated by our convolutional neural network. M is the candidate set that our network predict to be positive                    If the network predicts all the styles        as positive with confidence score 0, then the final confidence score of style A is:</a:t>
            </a: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90624" y="2037131"/>
            <a:ext cx="4505954" cy="685896"/>
          </a:xfrm>
          <a:prstGeom prst="rect">
            <a:avLst/>
          </a:prstGeom>
        </p:spPr>
      </p:pic>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2765" y="2817667"/>
            <a:ext cx="809254" cy="250868"/>
          </a:xfrm>
          <a:prstGeom prst="rect">
            <a:avLst/>
          </a:prstGeom>
        </p:spPr>
      </p:pic>
      <p:pic>
        <p:nvPicPr>
          <p:cNvPr id="7" name="图片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24972" y="3672669"/>
            <a:ext cx="5201376" cy="619211"/>
          </a:xfrm>
          <a:prstGeom prst="rect">
            <a:avLst/>
          </a:prstGeom>
        </p:spPr>
      </p:pic>
      <p:pic>
        <p:nvPicPr>
          <p:cNvPr id="8" name="图片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72765" y="4375461"/>
            <a:ext cx="857370" cy="304843"/>
          </a:xfrm>
          <a:prstGeom prst="rect">
            <a:avLst/>
          </a:prstGeom>
        </p:spPr>
      </p:pic>
      <p:pic>
        <p:nvPicPr>
          <p:cNvPr id="11" name="图片 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414330" y="4975837"/>
            <a:ext cx="838317" cy="266737"/>
          </a:xfrm>
          <a:prstGeom prst="rect">
            <a:avLst/>
          </a:prstGeom>
        </p:spPr>
      </p:pic>
      <p:pic>
        <p:nvPicPr>
          <p:cNvPr id="12" name="图片 1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753051" y="5015047"/>
            <a:ext cx="342948" cy="276264"/>
          </a:xfrm>
          <a:prstGeom prst="rect">
            <a:avLst/>
          </a:prstGeom>
        </p:spPr>
      </p:pic>
      <p:pic>
        <p:nvPicPr>
          <p:cNvPr id="13" name="图片 1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424972" y="5278088"/>
            <a:ext cx="1638529" cy="257211"/>
          </a:xfrm>
          <a:prstGeom prst="rect">
            <a:avLst/>
          </a:prstGeom>
        </p:spPr>
      </p:pic>
      <p:sp>
        <p:nvSpPr>
          <p:cNvPr id="14" name="椭圆 13">
            <a:extLst>
              <a:ext uri="{FF2B5EF4-FFF2-40B4-BE49-F238E27FC236}">
                <a16:creationId xmlns="" xmlns:a16="http://schemas.microsoft.com/office/drawing/2014/main" id="{F6EDDA3F-3726-4C63-B0B5-74D43122E53C}"/>
              </a:ext>
            </a:extLst>
          </p:cNvPr>
          <p:cNvSpPr/>
          <p:nvPr/>
        </p:nvSpPr>
        <p:spPr>
          <a:xfrm>
            <a:off x="407368" y="342293"/>
            <a:ext cx="576000" cy="576000"/>
          </a:xfrm>
          <a:prstGeom prst="ellipse">
            <a:avLst/>
          </a:prstGeom>
          <a:solidFill>
            <a:srgbClr val="0170BF"/>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anchor="ctr"/>
          <a:lstStyle/>
          <a:p>
            <a:pPr algn="ctr" fontAlgn="auto">
              <a:spcBef>
                <a:spcPts val="0"/>
              </a:spcBef>
              <a:spcAft>
                <a:spcPts val="0"/>
              </a:spcAft>
              <a:defRPr/>
            </a:pPr>
            <a:r>
              <a:rPr lang="en-US" altLang="zh-CN" sz="2400" b="1" dirty="0">
                <a:latin typeface="微软雅黑" panose="020B0503020204020204" pitchFamily="34" charset="-122"/>
                <a:ea typeface="微软雅黑" panose="020B0503020204020204" pitchFamily="34" charset="-122"/>
              </a:rPr>
              <a:t>AI</a:t>
            </a:r>
            <a:endParaRPr lang="zh-CN" altLang="en-US" sz="2400" b="1" dirty="0">
              <a:latin typeface="微软雅黑" panose="020B0503020204020204" pitchFamily="34" charset="-122"/>
              <a:ea typeface="微软雅黑" panose="020B0503020204020204" pitchFamily="34" charset="-122"/>
            </a:endParaRPr>
          </a:p>
        </p:txBody>
      </p:sp>
      <p:sp>
        <p:nvSpPr>
          <p:cNvPr id="15" name="矩形 7">
            <a:extLst>
              <a:ext uri="{FF2B5EF4-FFF2-40B4-BE49-F238E27FC236}">
                <a16:creationId xmlns="" xmlns:a16="http://schemas.microsoft.com/office/drawing/2014/main" id="{AA89EE94-BF76-4CD6-9AC9-3AA82202DF8F}"/>
              </a:ext>
            </a:extLst>
          </p:cNvPr>
          <p:cNvSpPr>
            <a:spLocks noChangeArrowheads="1"/>
          </p:cNvSpPr>
          <p:nvPr/>
        </p:nvSpPr>
        <p:spPr bwMode="auto">
          <a:xfrm>
            <a:off x="975694" y="369630"/>
            <a:ext cx="900873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en-US" altLang="zh-CN" dirty="0">
                <a:solidFill>
                  <a:srgbClr val="0170BF"/>
                </a:solidFill>
                <a:latin typeface="Times New Roman" panose="02020603050405020304" pitchFamily="18" charset="0"/>
                <a:ea typeface="微软雅黑" panose="020B0503020204020204" pitchFamily="34" charset="-122"/>
                <a:cs typeface="Times New Roman" panose="02020603050405020304" pitchFamily="18" charset="0"/>
              </a:rPr>
              <a:t>Styles relationship</a:t>
            </a:r>
            <a:endParaRPr lang="zh-CN" altLang="en-US" sz="1400" dirty="0">
              <a:solidFill>
                <a:schemeClr val="bg2">
                  <a:lumMod val="10000"/>
                </a:schemeClr>
              </a:solidFill>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18412229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椭圆 22">
            <a:extLst>
              <a:ext uri="{FF2B5EF4-FFF2-40B4-BE49-F238E27FC236}">
                <a16:creationId xmlns="" xmlns:a16="http://schemas.microsoft.com/office/drawing/2014/main" id="{F6EDDA3F-3726-4C63-B0B5-74D43122E53C}"/>
              </a:ext>
            </a:extLst>
          </p:cNvPr>
          <p:cNvSpPr/>
          <p:nvPr/>
        </p:nvSpPr>
        <p:spPr>
          <a:xfrm>
            <a:off x="407368" y="342293"/>
            <a:ext cx="576000" cy="576000"/>
          </a:xfrm>
          <a:prstGeom prst="ellipse">
            <a:avLst/>
          </a:prstGeom>
          <a:solidFill>
            <a:srgbClr val="0170BF"/>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anchor="ctr"/>
          <a:lstStyle/>
          <a:p>
            <a:pPr algn="ctr" fontAlgn="auto">
              <a:spcBef>
                <a:spcPts val="0"/>
              </a:spcBef>
              <a:spcAft>
                <a:spcPts val="0"/>
              </a:spcAft>
              <a:defRPr/>
            </a:pPr>
            <a:r>
              <a:rPr lang="en-US" altLang="zh-CN" sz="2400" b="1" dirty="0">
                <a:latin typeface="微软雅黑" panose="020B0503020204020204" pitchFamily="34" charset="-122"/>
                <a:ea typeface="微软雅黑" panose="020B0503020204020204" pitchFamily="34" charset="-122"/>
              </a:rPr>
              <a:t>AI</a:t>
            </a:r>
            <a:endParaRPr lang="zh-CN" altLang="en-US" sz="2400" b="1" dirty="0">
              <a:latin typeface="微软雅黑" panose="020B0503020204020204" pitchFamily="34" charset="-122"/>
              <a:ea typeface="微软雅黑" panose="020B0503020204020204" pitchFamily="34" charset="-122"/>
            </a:endParaRPr>
          </a:p>
        </p:txBody>
      </p:sp>
      <p:sp>
        <p:nvSpPr>
          <p:cNvPr id="24" name="矩形 7">
            <a:extLst>
              <a:ext uri="{FF2B5EF4-FFF2-40B4-BE49-F238E27FC236}">
                <a16:creationId xmlns="" xmlns:a16="http://schemas.microsoft.com/office/drawing/2014/main" id="{AA89EE94-BF76-4CD6-9AC9-3AA82202DF8F}"/>
              </a:ext>
            </a:extLst>
          </p:cNvPr>
          <p:cNvSpPr>
            <a:spLocks noChangeArrowheads="1"/>
          </p:cNvSpPr>
          <p:nvPr/>
        </p:nvSpPr>
        <p:spPr bwMode="auto">
          <a:xfrm>
            <a:off x="975694" y="369630"/>
            <a:ext cx="900873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en-US" altLang="zh-CN" dirty="0">
                <a:solidFill>
                  <a:srgbClr val="0170BF"/>
                </a:solidFill>
                <a:latin typeface="Times New Roman" panose="02020603050405020304" pitchFamily="18" charset="0"/>
                <a:ea typeface="微软雅黑" panose="020B0503020204020204" pitchFamily="34" charset="-122"/>
                <a:cs typeface="Times New Roman" panose="02020603050405020304" pitchFamily="18" charset="0"/>
              </a:rPr>
              <a:t>Experiment</a:t>
            </a:r>
            <a:r>
              <a:rPr lang="en-US" altLang="zh-CN" sz="1400" dirty="0">
                <a:solidFill>
                  <a:srgbClr val="0170BF"/>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dirty="0">
                <a:solidFill>
                  <a:srgbClr val="0170BF"/>
                </a:solidFill>
                <a:latin typeface="Times New Roman" panose="02020603050405020304" pitchFamily="18" charset="0"/>
                <a:ea typeface="微软雅黑" panose="020B0503020204020204" pitchFamily="34" charset="-122"/>
                <a:cs typeface="Times New Roman" panose="02020603050405020304" pitchFamily="18" charset="0"/>
              </a:rPr>
              <a:t>result</a:t>
            </a:r>
            <a:endParaRPr lang="zh-CN" altLang="en-US" dirty="0">
              <a:solidFill>
                <a:srgbClr val="0170BF"/>
              </a:solidFill>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3" name="图片 2"/>
          <p:cNvPicPr>
            <a:picLocks noChangeAspect="1"/>
          </p:cNvPicPr>
          <p:nvPr/>
        </p:nvPicPr>
        <p:blipFill>
          <a:blip r:embed="rId3"/>
          <a:stretch>
            <a:fillRect/>
          </a:stretch>
        </p:blipFill>
        <p:spPr>
          <a:xfrm>
            <a:off x="1644447" y="3166071"/>
            <a:ext cx="7952381" cy="2485714"/>
          </a:xfrm>
          <a:prstGeom prst="rect">
            <a:avLst/>
          </a:prstGeom>
        </p:spPr>
      </p:pic>
      <p:sp>
        <p:nvSpPr>
          <p:cNvPr id="2" name="矩形 1">
            <a:extLst>
              <a:ext uri="{FF2B5EF4-FFF2-40B4-BE49-F238E27FC236}">
                <a16:creationId xmlns="" xmlns:a16="http://schemas.microsoft.com/office/drawing/2014/main" id="{7019125A-9ACD-4FF9-A9D0-813E8114CB81}"/>
              </a:ext>
            </a:extLst>
          </p:cNvPr>
          <p:cNvSpPr/>
          <p:nvPr/>
        </p:nvSpPr>
        <p:spPr>
          <a:xfrm>
            <a:off x="1242411" y="1506197"/>
            <a:ext cx="9176552" cy="1200329"/>
          </a:xfrm>
          <a:prstGeom prst="rect">
            <a:avLst/>
          </a:prstGeom>
        </p:spPr>
        <p:txBody>
          <a:bodyPr wrap="square">
            <a:spAutoFit/>
          </a:bodyPr>
          <a:lstStyle/>
          <a:p>
            <a:r>
              <a:rPr lang="zh-CN" altLang="en-US" sz="2400" dirty="0">
                <a:latin typeface="Times New Roman" panose="02020603050405020304" pitchFamily="18" charset="0"/>
                <a:cs typeface="Times New Roman" panose="02020603050405020304" pitchFamily="18" charset="0"/>
              </a:rPr>
              <a:t>     We adopted cross-validation method to evaluate the individual models and the fusion results. Specifically, we split 43926 images for training and 10981 </a:t>
            </a:r>
            <a:r>
              <a:rPr lang="en-US" altLang="zh-CN" sz="2400" dirty="0">
                <a:latin typeface="Times New Roman" panose="02020603050405020304" pitchFamily="18" charset="0"/>
                <a:cs typeface="Times New Roman" panose="02020603050405020304" pitchFamily="18" charset="0"/>
              </a:rPr>
              <a:t>for validation.</a:t>
            </a:r>
            <a:endParaRPr lang="zh-CN" alt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894439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椭圆 8">
            <a:extLst>
              <a:ext uri="{FF2B5EF4-FFF2-40B4-BE49-F238E27FC236}">
                <a16:creationId xmlns="" xmlns:a16="http://schemas.microsoft.com/office/drawing/2014/main" id="{F6EDDA3F-3726-4C63-B0B5-74D43122E53C}"/>
              </a:ext>
            </a:extLst>
          </p:cNvPr>
          <p:cNvSpPr/>
          <p:nvPr/>
        </p:nvSpPr>
        <p:spPr>
          <a:xfrm>
            <a:off x="407368" y="342293"/>
            <a:ext cx="576000" cy="576000"/>
          </a:xfrm>
          <a:prstGeom prst="ellipse">
            <a:avLst/>
          </a:prstGeom>
          <a:solidFill>
            <a:srgbClr val="0170BF"/>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anchor="ctr"/>
          <a:lstStyle/>
          <a:p>
            <a:pPr algn="ctr" fontAlgn="auto">
              <a:spcBef>
                <a:spcPts val="0"/>
              </a:spcBef>
              <a:spcAft>
                <a:spcPts val="0"/>
              </a:spcAft>
              <a:defRPr/>
            </a:pPr>
            <a:r>
              <a:rPr lang="en-US" altLang="zh-CN" sz="2400" b="1" dirty="0">
                <a:latin typeface="微软雅黑" panose="020B0503020204020204" pitchFamily="34" charset="-122"/>
                <a:ea typeface="微软雅黑" panose="020B0503020204020204" pitchFamily="34" charset="-122"/>
              </a:rPr>
              <a:t>AI</a:t>
            </a:r>
            <a:endParaRPr lang="zh-CN" altLang="en-US" sz="2400" b="1" dirty="0">
              <a:latin typeface="微软雅黑" panose="020B0503020204020204" pitchFamily="34" charset="-122"/>
              <a:ea typeface="微软雅黑" panose="020B0503020204020204" pitchFamily="34" charset="-122"/>
            </a:endParaRPr>
          </a:p>
        </p:txBody>
      </p:sp>
      <p:sp>
        <p:nvSpPr>
          <p:cNvPr id="2" name="矩形 1"/>
          <p:cNvSpPr/>
          <p:nvPr/>
        </p:nvSpPr>
        <p:spPr>
          <a:xfrm>
            <a:off x="1082842" y="2361915"/>
            <a:ext cx="9421899" cy="1908215"/>
          </a:xfrm>
          <a:prstGeom prst="rect">
            <a:avLst/>
          </a:prstGeom>
        </p:spPr>
        <p:txBody>
          <a:bodyPr wrap="square">
            <a:spAutoFit/>
          </a:bodyPr>
          <a:lstStyle/>
          <a:p>
            <a:r>
              <a:rPr lang="en-US" altLang="zh-CN" sz="2000" dirty="0">
                <a:latin typeface="Times New Roman" panose="02020603050405020304" pitchFamily="18" charset="0"/>
                <a:cs typeface="Times New Roman" panose="02020603050405020304" pitchFamily="18" charset="0"/>
              </a:rPr>
              <a:t>       In this paper, we introduce our proposed method for clothing style classification in JD AI </a:t>
            </a:r>
            <a:r>
              <a:rPr lang="en-US" altLang="zh-CN" sz="2000" dirty="0" smtClean="0">
                <a:latin typeface="Times New Roman" panose="02020603050405020304" pitchFamily="18" charset="0"/>
                <a:cs typeface="Times New Roman" panose="02020603050405020304" pitchFamily="18" charset="0"/>
              </a:rPr>
              <a:t>Fashion-Challenge</a:t>
            </a:r>
            <a:r>
              <a:rPr lang="en-US" altLang="zh-CN" sz="2000" dirty="0">
                <a:latin typeface="Times New Roman" panose="02020603050405020304" pitchFamily="18" charset="0"/>
                <a:cs typeface="Times New Roman" panose="02020603050405020304" pitchFamily="18" charset="0"/>
              </a:rPr>
              <a:t>. Our method dealt with the problem from the aspects of data argumentation, network structure, transfer learning and cost sensitive learning. Besides, we investigated the styles relationship for the post processing. With the proposed approach, we achieved 0:6524 F2-score on the testing set, which is the 3rd place on the leaderboard.</a:t>
            </a:r>
          </a:p>
          <a:p>
            <a:endParaRPr lang="en-US" altLang="zh-CN" dirty="0">
              <a:latin typeface="Times New Roman" panose="02020603050405020304" pitchFamily="18" charset="0"/>
              <a:cs typeface="Times New Roman" panose="02020603050405020304" pitchFamily="18" charset="0"/>
            </a:endParaRPr>
          </a:p>
        </p:txBody>
      </p:sp>
      <p:sp>
        <p:nvSpPr>
          <p:cNvPr id="6" name="矩形 7">
            <a:extLst>
              <a:ext uri="{FF2B5EF4-FFF2-40B4-BE49-F238E27FC236}">
                <a16:creationId xmlns="" xmlns:a16="http://schemas.microsoft.com/office/drawing/2014/main" id="{AA89EE94-BF76-4CD6-9AC9-3AA82202DF8F}"/>
              </a:ext>
            </a:extLst>
          </p:cNvPr>
          <p:cNvSpPr>
            <a:spLocks noChangeArrowheads="1"/>
          </p:cNvSpPr>
          <p:nvPr/>
        </p:nvSpPr>
        <p:spPr bwMode="auto">
          <a:xfrm>
            <a:off x="975694" y="369630"/>
            <a:ext cx="9008738"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en-US" altLang="zh-CN" dirty="0">
                <a:solidFill>
                  <a:srgbClr val="0170BF"/>
                </a:solidFill>
                <a:latin typeface="微软雅黑" panose="020B0503020204020204" pitchFamily="34" charset="-122"/>
                <a:ea typeface="微软雅黑" panose="020B0503020204020204" pitchFamily="34" charset="-122"/>
              </a:rPr>
              <a:t>CONCLUSION</a:t>
            </a:r>
          </a:p>
          <a:p>
            <a:pPr eaLnBrk="1" hangingPunct="1">
              <a:lnSpc>
                <a:spcPct val="100000"/>
              </a:lnSpc>
              <a:spcBef>
                <a:spcPct val="0"/>
              </a:spcBef>
              <a:buFontTx/>
              <a:buNone/>
            </a:pPr>
            <a:endParaRPr lang="zh-CN" altLang="en-US" sz="1400" dirty="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3593640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椭圆 8">
            <a:extLst>
              <a:ext uri="{FF2B5EF4-FFF2-40B4-BE49-F238E27FC236}">
                <a16:creationId xmlns="" xmlns:a16="http://schemas.microsoft.com/office/drawing/2014/main" id="{F6EDDA3F-3726-4C63-B0B5-74D43122E53C}"/>
              </a:ext>
            </a:extLst>
          </p:cNvPr>
          <p:cNvSpPr/>
          <p:nvPr/>
        </p:nvSpPr>
        <p:spPr>
          <a:xfrm>
            <a:off x="1886857" y="2170892"/>
            <a:ext cx="2254961" cy="2254961"/>
          </a:xfrm>
          <a:prstGeom prst="ellipse">
            <a:avLst/>
          </a:prstGeom>
          <a:solidFill>
            <a:srgbClr val="0170BF"/>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anchor="ctr"/>
          <a:lstStyle/>
          <a:p>
            <a:pPr algn="ctr" fontAlgn="auto">
              <a:spcBef>
                <a:spcPts val="0"/>
              </a:spcBef>
              <a:spcAft>
                <a:spcPts val="0"/>
              </a:spcAft>
              <a:defRPr/>
            </a:pPr>
            <a:r>
              <a:rPr lang="en-US" altLang="zh-CN" sz="44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END</a:t>
            </a:r>
            <a:endParaRPr lang="zh-CN" altLang="en-US" sz="44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6" name="矩形 7">
            <a:extLst>
              <a:ext uri="{FF2B5EF4-FFF2-40B4-BE49-F238E27FC236}">
                <a16:creationId xmlns="" xmlns:a16="http://schemas.microsoft.com/office/drawing/2014/main" id="{AA89EE94-BF76-4CD6-9AC9-3AA82202DF8F}"/>
              </a:ext>
            </a:extLst>
          </p:cNvPr>
          <p:cNvSpPr>
            <a:spLocks noChangeArrowheads="1"/>
          </p:cNvSpPr>
          <p:nvPr/>
        </p:nvSpPr>
        <p:spPr bwMode="auto">
          <a:xfrm>
            <a:off x="4388562" y="2659557"/>
            <a:ext cx="4900581" cy="15388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en-US" altLang="zh-CN" sz="8000" dirty="0">
                <a:solidFill>
                  <a:srgbClr val="0170BF"/>
                </a:solidFill>
                <a:latin typeface="微软雅黑" panose="020B0503020204020204" pitchFamily="34" charset="-122"/>
                <a:ea typeface="微软雅黑" panose="020B0503020204020204" pitchFamily="34" charset="-122"/>
              </a:rPr>
              <a:t>THANKS</a:t>
            </a:r>
            <a:r>
              <a:rPr lang="zh-CN" altLang="en-US" sz="8000" dirty="0">
                <a:solidFill>
                  <a:srgbClr val="0170BF"/>
                </a:solidFill>
                <a:latin typeface="微软雅黑" panose="020B0503020204020204" pitchFamily="34" charset="-122"/>
                <a:ea typeface="微软雅黑" panose="020B0503020204020204" pitchFamily="34" charset="-122"/>
              </a:rPr>
              <a:t>！</a:t>
            </a:r>
            <a:endParaRPr lang="en-US" altLang="zh-CN" sz="8000" dirty="0">
              <a:solidFill>
                <a:srgbClr val="0170BF"/>
              </a:solidFill>
              <a:latin typeface="微软雅黑" panose="020B0503020204020204" pitchFamily="34" charset="-122"/>
              <a:ea typeface="微软雅黑" panose="020B0503020204020204" pitchFamily="34" charset="-122"/>
            </a:endParaRPr>
          </a:p>
          <a:p>
            <a:pPr eaLnBrk="1" hangingPunct="1">
              <a:lnSpc>
                <a:spcPct val="100000"/>
              </a:lnSpc>
              <a:spcBef>
                <a:spcPct val="0"/>
              </a:spcBef>
              <a:buFontTx/>
              <a:buNone/>
            </a:pPr>
            <a:endParaRPr lang="zh-CN" altLang="en-US" sz="1400" dirty="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6768835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椭圆 7">
            <a:extLst>
              <a:ext uri="{FF2B5EF4-FFF2-40B4-BE49-F238E27FC236}">
                <a16:creationId xmlns="" xmlns:a16="http://schemas.microsoft.com/office/drawing/2014/main" id="{EB945943-4568-4ADA-A91B-3095E7C7A449}"/>
              </a:ext>
            </a:extLst>
          </p:cNvPr>
          <p:cNvSpPr/>
          <p:nvPr/>
        </p:nvSpPr>
        <p:spPr>
          <a:xfrm>
            <a:off x="407368" y="342293"/>
            <a:ext cx="576000" cy="576000"/>
          </a:xfrm>
          <a:prstGeom prst="ellipse">
            <a:avLst/>
          </a:prstGeom>
          <a:solidFill>
            <a:srgbClr val="0170BF"/>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anchor="ctr"/>
          <a:lstStyle/>
          <a:p>
            <a:pPr algn="ctr" fontAlgn="auto">
              <a:spcBef>
                <a:spcPts val="0"/>
              </a:spcBef>
              <a:spcAft>
                <a:spcPts val="0"/>
              </a:spcAft>
              <a:defRPr/>
            </a:pPr>
            <a:r>
              <a:rPr lang="en-US" altLang="zh-CN" sz="2400" b="1" dirty="0">
                <a:latin typeface="微软雅黑" panose="020B0503020204020204" pitchFamily="34" charset="-122"/>
                <a:ea typeface="微软雅黑" panose="020B0503020204020204" pitchFamily="34" charset="-122"/>
              </a:rPr>
              <a:t>AI</a:t>
            </a:r>
            <a:endParaRPr lang="zh-CN" altLang="en-US" sz="2400" b="1" dirty="0">
              <a:latin typeface="微软雅黑" panose="020B0503020204020204" pitchFamily="34" charset="-122"/>
              <a:ea typeface="微软雅黑" panose="020B0503020204020204" pitchFamily="34" charset="-122"/>
            </a:endParaRPr>
          </a:p>
        </p:txBody>
      </p:sp>
      <p:sp>
        <p:nvSpPr>
          <p:cNvPr id="9" name="矩形 7">
            <a:extLst>
              <a:ext uri="{FF2B5EF4-FFF2-40B4-BE49-F238E27FC236}">
                <a16:creationId xmlns="" xmlns:a16="http://schemas.microsoft.com/office/drawing/2014/main" id="{0D60FDB7-AD9F-489F-B29C-AF58788067A8}"/>
              </a:ext>
            </a:extLst>
          </p:cNvPr>
          <p:cNvSpPr>
            <a:spLocks noChangeArrowheads="1"/>
          </p:cNvSpPr>
          <p:nvPr/>
        </p:nvSpPr>
        <p:spPr bwMode="auto">
          <a:xfrm>
            <a:off x="975694" y="369630"/>
            <a:ext cx="900873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en-US" altLang="zh-CN" dirty="0">
                <a:solidFill>
                  <a:srgbClr val="0170BF"/>
                </a:solidFill>
                <a:latin typeface="Times New Roman" panose="02020603050405020304" pitchFamily="18" charset="0"/>
                <a:ea typeface="微软雅黑" panose="020B0503020204020204" pitchFamily="34" charset="-122"/>
                <a:cs typeface="Times New Roman" panose="02020603050405020304" pitchFamily="18" charset="0"/>
              </a:rPr>
              <a:t>Competition description</a:t>
            </a:r>
            <a:endParaRPr lang="zh-CN" altLang="en-US" sz="1400" dirty="0">
              <a:solidFill>
                <a:schemeClr val="bg2">
                  <a:lumMod val="10000"/>
                </a:schemeClr>
              </a:solidFill>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4" name="图片 3"/>
          <p:cNvPicPr>
            <a:picLocks noChangeAspect="1"/>
          </p:cNvPicPr>
          <p:nvPr/>
        </p:nvPicPr>
        <p:blipFill>
          <a:blip r:embed="rId3"/>
          <a:stretch>
            <a:fillRect/>
          </a:stretch>
        </p:blipFill>
        <p:spPr>
          <a:xfrm>
            <a:off x="4739124" y="2205615"/>
            <a:ext cx="6977474" cy="3701675"/>
          </a:xfrm>
          <a:prstGeom prst="rect">
            <a:avLst/>
          </a:prstGeom>
        </p:spPr>
      </p:pic>
      <p:sp>
        <p:nvSpPr>
          <p:cNvPr id="5" name="文本框 4"/>
          <p:cNvSpPr txBox="1"/>
          <p:nvPr/>
        </p:nvSpPr>
        <p:spPr>
          <a:xfrm>
            <a:off x="2572904" y="1261143"/>
            <a:ext cx="5814318" cy="523220"/>
          </a:xfrm>
          <a:prstGeom prst="rect">
            <a:avLst/>
          </a:prstGeom>
          <a:noFill/>
        </p:spPr>
        <p:txBody>
          <a:bodyPr wrap="square" rtlCol="0">
            <a:spAutoFit/>
          </a:bodyPr>
          <a:lstStyle/>
          <a:p>
            <a:pPr algn="ctr"/>
            <a:r>
              <a:rPr lang="en-US" altLang="zh-CN" sz="2800" dirty="0">
                <a:latin typeface="Times New Roman" panose="02020603050405020304" pitchFamily="18" charset="0"/>
                <a:cs typeface="Times New Roman" panose="02020603050405020304" pitchFamily="18" charset="0"/>
              </a:rPr>
              <a:t>How to judge</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the styles of clothes  ?</a:t>
            </a:r>
          </a:p>
        </p:txBody>
      </p:sp>
      <p:sp>
        <p:nvSpPr>
          <p:cNvPr id="6" name="矩形 5"/>
          <p:cNvSpPr/>
          <p:nvPr/>
        </p:nvSpPr>
        <p:spPr>
          <a:xfrm>
            <a:off x="312822" y="2152656"/>
            <a:ext cx="4102767" cy="4154984"/>
          </a:xfrm>
          <a:prstGeom prst="rect">
            <a:avLst/>
          </a:prstGeom>
        </p:spPr>
        <p:txBody>
          <a:bodyPr wrap="square">
            <a:spAutoFit/>
          </a:bodyPr>
          <a:lstStyle/>
          <a:p>
            <a:r>
              <a:rPr lang="en-US" altLang="zh-CN" sz="2400" dirty="0">
                <a:latin typeface="Times New Roman" panose="02020603050405020304" pitchFamily="18" charset="0"/>
                <a:cs typeface="Times New Roman" panose="02020603050405020304" pitchFamily="18" charset="0"/>
              </a:rPr>
              <a:t>we concentrate on the following aspects to improve the recognition performance:</a:t>
            </a:r>
          </a:p>
          <a:p>
            <a:endParaRPr lang="en-US" altLang="zh-CN" sz="2400" dirty="0">
              <a:latin typeface="Times New Roman" panose="02020603050405020304" pitchFamily="18" charset="0"/>
              <a:cs typeface="Times New Roman" panose="02020603050405020304" pitchFamily="18" charset="0"/>
            </a:endParaRPr>
          </a:p>
          <a:p>
            <a:r>
              <a:rPr lang="en-US" altLang="zh-CN" sz="2400" b="1" dirty="0">
                <a:latin typeface="Times New Roman" panose="02020603050405020304" pitchFamily="18" charset="0"/>
                <a:cs typeface="Times New Roman" panose="02020603050405020304" pitchFamily="18" charset="0"/>
              </a:rPr>
              <a:t>1: Data argumentation</a:t>
            </a:r>
          </a:p>
          <a:p>
            <a:endParaRPr lang="en-US" altLang="zh-CN" sz="2400" b="1" dirty="0">
              <a:latin typeface="Times New Roman" panose="02020603050405020304" pitchFamily="18" charset="0"/>
              <a:cs typeface="Times New Roman" panose="02020603050405020304" pitchFamily="18" charset="0"/>
            </a:endParaRPr>
          </a:p>
          <a:p>
            <a:r>
              <a:rPr lang="en-US" altLang="zh-CN" sz="2400" b="1" dirty="0">
                <a:latin typeface="Times New Roman" panose="02020603050405020304" pitchFamily="18" charset="0"/>
                <a:cs typeface="Times New Roman" panose="02020603050405020304" pitchFamily="18" charset="0"/>
              </a:rPr>
              <a:t>2: Transfer learning</a:t>
            </a:r>
          </a:p>
          <a:p>
            <a:endParaRPr lang="en-US" altLang="zh-CN" sz="2400" b="1" dirty="0">
              <a:latin typeface="Times New Roman" panose="02020603050405020304" pitchFamily="18" charset="0"/>
              <a:cs typeface="Times New Roman" panose="02020603050405020304" pitchFamily="18" charset="0"/>
            </a:endParaRPr>
          </a:p>
          <a:p>
            <a:r>
              <a:rPr lang="en-US" altLang="zh-CN" sz="2400" b="1" dirty="0">
                <a:latin typeface="Times New Roman" panose="02020603050405020304" pitchFamily="18" charset="0"/>
                <a:cs typeface="Times New Roman" panose="02020603050405020304" pitchFamily="18" charset="0"/>
              </a:rPr>
              <a:t>3: Model fusion </a:t>
            </a:r>
          </a:p>
          <a:p>
            <a:endParaRPr lang="en-US" altLang="zh-CN" sz="2400" b="1" dirty="0">
              <a:latin typeface="Times New Roman" panose="02020603050405020304" pitchFamily="18" charset="0"/>
              <a:cs typeface="Times New Roman" panose="02020603050405020304" pitchFamily="18" charset="0"/>
            </a:endParaRPr>
          </a:p>
          <a:p>
            <a:r>
              <a:rPr lang="en-US" altLang="zh-CN" sz="2400" b="1" dirty="0">
                <a:latin typeface="Times New Roman" panose="02020603050405020304" pitchFamily="18" charset="0"/>
                <a:cs typeface="Times New Roman" panose="02020603050405020304" pitchFamily="18" charset="0"/>
              </a:rPr>
              <a:t>4: The style relationship</a:t>
            </a:r>
            <a:endParaRPr lang="zh-CN" altLang="en-US" sz="2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105154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椭圆 7">
            <a:extLst>
              <a:ext uri="{FF2B5EF4-FFF2-40B4-BE49-F238E27FC236}">
                <a16:creationId xmlns="" xmlns:a16="http://schemas.microsoft.com/office/drawing/2014/main" id="{F6EDDA3F-3726-4C63-B0B5-74D43122E53C}"/>
              </a:ext>
            </a:extLst>
          </p:cNvPr>
          <p:cNvSpPr/>
          <p:nvPr/>
        </p:nvSpPr>
        <p:spPr>
          <a:xfrm>
            <a:off x="407368" y="342293"/>
            <a:ext cx="576000" cy="576000"/>
          </a:xfrm>
          <a:prstGeom prst="ellipse">
            <a:avLst/>
          </a:prstGeom>
          <a:solidFill>
            <a:srgbClr val="0170BF"/>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anchor="ctr"/>
          <a:lstStyle/>
          <a:p>
            <a:pPr algn="ctr" fontAlgn="auto">
              <a:spcBef>
                <a:spcPts val="0"/>
              </a:spcBef>
              <a:spcAft>
                <a:spcPts val="0"/>
              </a:spcAft>
              <a:defRPr/>
            </a:pPr>
            <a:r>
              <a:rPr lang="en-US" altLang="zh-CN" sz="2400" b="1" dirty="0">
                <a:latin typeface="微软雅黑" panose="020B0503020204020204" pitchFamily="34" charset="-122"/>
                <a:ea typeface="微软雅黑" panose="020B0503020204020204" pitchFamily="34" charset="-122"/>
              </a:rPr>
              <a:t>AI</a:t>
            </a:r>
            <a:endParaRPr lang="zh-CN" altLang="en-US" sz="2400" b="1" dirty="0">
              <a:latin typeface="微软雅黑" panose="020B0503020204020204" pitchFamily="34" charset="-122"/>
              <a:ea typeface="微软雅黑" panose="020B0503020204020204" pitchFamily="34" charset="-122"/>
            </a:endParaRPr>
          </a:p>
        </p:txBody>
      </p:sp>
      <p:sp>
        <p:nvSpPr>
          <p:cNvPr id="9" name="矩形 7">
            <a:extLst>
              <a:ext uri="{FF2B5EF4-FFF2-40B4-BE49-F238E27FC236}">
                <a16:creationId xmlns="" xmlns:a16="http://schemas.microsoft.com/office/drawing/2014/main" id="{AA89EE94-BF76-4CD6-9AC9-3AA82202DF8F}"/>
              </a:ext>
            </a:extLst>
          </p:cNvPr>
          <p:cNvSpPr>
            <a:spLocks noChangeArrowheads="1"/>
          </p:cNvSpPr>
          <p:nvPr/>
        </p:nvSpPr>
        <p:spPr bwMode="auto">
          <a:xfrm>
            <a:off x="975694" y="369630"/>
            <a:ext cx="9008738"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None/>
            </a:pPr>
            <a:r>
              <a:rPr lang="en-US" altLang="zh-CN" dirty="0">
                <a:solidFill>
                  <a:srgbClr val="0170BF"/>
                </a:solidFill>
                <a:latin typeface="微软雅黑" panose="020B0503020204020204" pitchFamily="34" charset="-122"/>
                <a:ea typeface="微软雅黑" panose="020B0503020204020204" pitchFamily="34" charset="-122"/>
              </a:rPr>
              <a:t>  </a:t>
            </a:r>
            <a:r>
              <a:rPr lang="en-US" altLang="zh-CN" dirty="0">
                <a:solidFill>
                  <a:srgbClr val="0170BF"/>
                </a:solidFill>
                <a:latin typeface="Times New Roman" panose="02020603050405020304" pitchFamily="18" charset="0"/>
                <a:ea typeface="微软雅黑" panose="020B0503020204020204" pitchFamily="34" charset="-122"/>
                <a:cs typeface="Times New Roman" panose="02020603050405020304" pitchFamily="18" charset="0"/>
              </a:rPr>
              <a:t>Challenges</a:t>
            </a:r>
          </a:p>
          <a:p>
            <a:pPr eaLnBrk="1" hangingPunct="1">
              <a:lnSpc>
                <a:spcPct val="100000"/>
              </a:lnSpc>
              <a:spcBef>
                <a:spcPct val="0"/>
              </a:spcBef>
              <a:buNone/>
            </a:pPr>
            <a:endParaRPr lang="en-US" altLang="zh-CN" dirty="0">
              <a:solidFill>
                <a:srgbClr val="0170BF"/>
              </a:solidFill>
              <a:latin typeface="微软雅黑" panose="020B0503020204020204" pitchFamily="34" charset="-122"/>
              <a:ea typeface="微软雅黑" panose="020B0503020204020204" pitchFamily="34" charset="-122"/>
            </a:endParaRPr>
          </a:p>
        </p:txBody>
      </p:sp>
      <p:sp>
        <p:nvSpPr>
          <p:cNvPr id="5" name="矩形 4"/>
          <p:cNvSpPr/>
          <p:nvPr/>
        </p:nvSpPr>
        <p:spPr>
          <a:xfrm>
            <a:off x="407368" y="1415097"/>
            <a:ext cx="4797021" cy="707886"/>
          </a:xfrm>
          <a:prstGeom prst="rect">
            <a:avLst/>
          </a:prstGeom>
        </p:spPr>
        <p:txBody>
          <a:bodyPr wrap="square">
            <a:spAutoFit/>
          </a:bodyPr>
          <a:lstStyle/>
          <a:p>
            <a:endParaRPr lang="zh-CN" altLang="en-US" sz="2000" dirty="0"/>
          </a:p>
          <a:p>
            <a:r>
              <a:rPr lang="en-US" altLang="zh-CN" sz="2000" dirty="0"/>
              <a:t>       </a:t>
            </a:r>
            <a:endParaRPr lang="zh-CN" altLang="en-US" sz="2000" dirty="0"/>
          </a:p>
        </p:txBody>
      </p:sp>
      <p:sp>
        <p:nvSpPr>
          <p:cNvPr id="6" name="文本框 5"/>
          <p:cNvSpPr txBox="1"/>
          <p:nvPr/>
        </p:nvSpPr>
        <p:spPr>
          <a:xfrm>
            <a:off x="3389849" y="1336379"/>
            <a:ext cx="4180427" cy="523220"/>
          </a:xfrm>
          <a:prstGeom prst="rect">
            <a:avLst/>
          </a:prstGeom>
          <a:noFill/>
        </p:spPr>
        <p:txBody>
          <a:bodyPr wrap="square" rtlCol="0">
            <a:spAutoFit/>
          </a:bodyPr>
          <a:lstStyle/>
          <a:p>
            <a:r>
              <a:rPr lang="en-US" altLang="zh-CN" sz="2800" dirty="0">
                <a:latin typeface="Times New Roman" panose="02020603050405020304" pitchFamily="18" charset="0"/>
                <a:cs typeface="Times New Roman" panose="02020603050405020304" pitchFamily="18" charset="0"/>
              </a:rPr>
              <a:t>Imbalance data distribution</a:t>
            </a:r>
            <a:endParaRPr lang="zh-CN" altLang="en-US" sz="2800" dirty="0">
              <a:latin typeface="Times New Roman" panose="02020603050405020304" pitchFamily="18" charset="0"/>
              <a:cs typeface="Times New Roman" panose="02020603050405020304" pitchFamily="18" charset="0"/>
            </a:endParaRPr>
          </a:p>
        </p:txBody>
      </p:sp>
      <p:pic>
        <p:nvPicPr>
          <p:cNvPr id="2" name="图片 1"/>
          <p:cNvPicPr>
            <a:picLocks noChangeAspect="1"/>
          </p:cNvPicPr>
          <p:nvPr/>
        </p:nvPicPr>
        <p:blipFill>
          <a:blip r:embed="rId4"/>
          <a:stretch>
            <a:fillRect/>
          </a:stretch>
        </p:blipFill>
        <p:spPr>
          <a:xfrm>
            <a:off x="6080626" y="1872241"/>
            <a:ext cx="5243708" cy="4576075"/>
          </a:xfrm>
          <a:prstGeom prst="rect">
            <a:avLst/>
          </a:prstGeom>
        </p:spPr>
      </p:pic>
      <p:sp>
        <p:nvSpPr>
          <p:cNvPr id="4" name="矩形 3"/>
          <p:cNvSpPr/>
          <p:nvPr/>
        </p:nvSpPr>
        <p:spPr>
          <a:xfrm>
            <a:off x="946162" y="2760275"/>
            <a:ext cx="4533900" cy="2369880"/>
          </a:xfrm>
          <a:prstGeom prst="rect">
            <a:avLst/>
          </a:prstGeom>
        </p:spPr>
        <p:txBody>
          <a:bodyPr wrap="square">
            <a:spAutoFit/>
          </a:bodyPr>
          <a:lstStyle/>
          <a:p>
            <a:r>
              <a:rPr lang="en-US" altLang="zh-CN" sz="2400" dirty="0"/>
              <a:t>      </a:t>
            </a:r>
            <a:r>
              <a:rPr lang="zh-CN" altLang="en-US" sz="2000" dirty="0">
                <a:latin typeface="Times New Roman" panose="02020603050405020304" pitchFamily="18" charset="0"/>
                <a:cs typeface="Times New Roman" panose="02020603050405020304" pitchFamily="18" charset="0"/>
              </a:rPr>
              <a:t>Distribution of the training and validation dataset. It is obviously shown that the class distribution is seriously imbalance. Taking style index </a:t>
            </a:r>
            <a:r>
              <a:rPr lang="zh-CN" altLang="en-US" sz="2000" dirty="0" smtClean="0">
                <a:latin typeface="Times New Roman" panose="02020603050405020304" pitchFamily="18" charset="0"/>
                <a:cs typeface="Times New Roman" panose="02020603050405020304" pitchFamily="18" charset="0"/>
              </a:rPr>
              <a:t>1</a:t>
            </a:r>
            <a:r>
              <a:rPr lang="en-US" altLang="zh-CN" sz="2000" dirty="0" smtClean="0">
                <a:latin typeface="Times New Roman" panose="02020603050405020304" pitchFamily="18" charset="0"/>
                <a:cs typeface="Times New Roman" panose="02020603050405020304" pitchFamily="18" charset="0"/>
              </a:rPr>
              <a:t>(</a:t>
            </a:r>
            <a:r>
              <a:rPr lang="zh-CN" altLang="en-US" sz="2000" dirty="0" smtClean="0">
                <a:latin typeface="Times New Roman" panose="02020603050405020304" pitchFamily="18" charset="0"/>
                <a:cs typeface="Times New Roman" panose="02020603050405020304" pitchFamily="18" charset="0"/>
              </a:rPr>
              <a:t>运动</a:t>
            </a:r>
            <a:r>
              <a:rPr lang="en-US" altLang="zh-CN" sz="2000" dirty="0" smtClean="0">
                <a:latin typeface="Times New Roman" panose="02020603050405020304" pitchFamily="18" charset="0"/>
                <a:cs typeface="Times New Roman" panose="02020603050405020304" pitchFamily="18" charset="0"/>
              </a:rPr>
              <a:t>)</a:t>
            </a:r>
            <a:r>
              <a:rPr lang="zh-CN" altLang="en-US" sz="2000" dirty="0" smtClean="0">
                <a:latin typeface="Times New Roman" panose="02020603050405020304" pitchFamily="18" charset="0"/>
                <a:cs typeface="Times New Roman" panose="02020603050405020304" pitchFamily="18" charset="0"/>
              </a:rPr>
              <a:t> </a:t>
            </a:r>
            <a:r>
              <a:rPr lang="zh-CN" altLang="en-US" sz="2000" dirty="0">
                <a:latin typeface="Times New Roman" panose="02020603050405020304" pitchFamily="18" charset="0"/>
                <a:cs typeface="Times New Roman" panose="02020603050405020304" pitchFamily="18" charset="0"/>
              </a:rPr>
              <a:t>as example, there are 104 positive samples while 54804 negative samples in the dataset</a:t>
            </a:r>
            <a:r>
              <a:rPr lang="zh-CN" altLang="en-US" sz="2400" dirty="0"/>
              <a:t>.</a:t>
            </a:r>
          </a:p>
        </p:txBody>
      </p:sp>
    </p:spTree>
    <p:extLst>
      <p:ext uri="{BB962C8B-B14F-4D97-AF65-F5344CB8AC3E}">
        <p14:creationId xmlns:p14="http://schemas.microsoft.com/office/powerpoint/2010/main" val="2528845560"/>
      </p:ext>
    </p:extLst>
  </p:cSld>
  <p:clrMapOvr>
    <a:overrideClrMapping bg1="lt1" tx1="dk1" bg2="lt2" tx2="dk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1417681" y="2062786"/>
            <a:ext cx="1511257" cy="523220"/>
          </a:xfrm>
          <a:prstGeom prst="rect">
            <a:avLst/>
          </a:prstGeom>
          <a:noFill/>
        </p:spPr>
        <p:txBody>
          <a:bodyPr wrap="square" rtlCol="0">
            <a:spAutoFit/>
          </a:bodyPr>
          <a:lstStyle/>
          <a:p>
            <a:r>
              <a:rPr lang="en-US" altLang="zh-CN" sz="2800" dirty="0">
                <a:latin typeface="Times New Roman" panose="02020603050405020304" pitchFamily="18" charset="0"/>
                <a:cs typeface="Times New Roman" panose="02020603050405020304" pitchFamily="18" charset="0"/>
              </a:rPr>
              <a:t>Posture</a:t>
            </a:r>
            <a:endParaRPr lang="zh-CN" altLang="en-US" sz="2800" dirty="0">
              <a:latin typeface="Times New Roman" panose="02020603050405020304" pitchFamily="18" charset="0"/>
              <a:cs typeface="Times New Roman" panose="02020603050405020304" pitchFamily="18" charset="0"/>
            </a:endParaRPr>
          </a:p>
        </p:txBody>
      </p:sp>
      <p:sp>
        <p:nvSpPr>
          <p:cNvPr id="11" name="文本框 10"/>
          <p:cNvSpPr txBox="1"/>
          <p:nvPr/>
        </p:nvSpPr>
        <p:spPr>
          <a:xfrm>
            <a:off x="1219200" y="5221905"/>
            <a:ext cx="2042862" cy="523220"/>
          </a:xfrm>
          <a:prstGeom prst="rect">
            <a:avLst/>
          </a:prstGeom>
          <a:noFill/>
        </p:spPr>
        <p:txBody>
          <a:bodyPr wrap="square" rtlCol="0">
            <a:spAutoFit/>
          </a:bodyPr>
          <a:lstStyle/>
          <a:p>
            <a:r>
              <a:rPr lang="en-US" altLang="zh-CN" sz="2800" dirty="0">
                <a:latin typeface="Times New Roman" panose="02020603050405020304" pitchFamily="18" charset="0"/>
                <a:cs typeface="Times New Roman" panose="02020603050405020304" pitchFamily="18" charset="0"/>
              </a:rPr>
              <a:t>Background</a:t>
            </a:r>
            <a:endParaRPr lang="zh-CN" altLang="en-US" sz="2800" dirty="0">
              <a:latin typeface="Times New Roman" panose="02020603050405020304" pitchFamily="18" charset="0"/>
              <a:cs typeface="Times New Roman" panose="02020603050405020304" pitchFamily="18" charset="0"/>
            </a:endParaRPr>
          </a:p>
        </p:txBody>
      </p:sp>
      <p:sp>
        <p:nvSpPr>
          <p:cNvPr id="12" name="文本框 11"/>
          <p:cNvSpPr txBox="1"/>
          <p:nvPr/>
        </p:nvSpPr>
        <p:spPr>
          <a:xfrm>
            <a:off x="6420800" y="2432408"/>
            <a:ext cx="2467428" cy="523220"/>
          </a:xfrm>
          <a:prstGeom prst="rect">
            <a:avLst/>
          </a:prstGeom>
          <a:noFill/>
        </p:spPr>
        <p:txBody>
          <a:bodyPr wrap="square" rtlCol="0">
            <a:spAutoFit/>
          </a:bodyPr>
          <a:lstStyle/>
          <a:p>
            <a:r>
              <a:rPr lang="en-US" altLang="zh-CN" sz="2800" dirty="0">
                <a:latin typeface="Times New Roman" panose="02020603050405020304" pitchFamily="18" charset="0"/>
                <a:cs typeface="Times New Roman" panose="02020603050405020304" pitchFamily="18" charset="0"/>
              </a:rPr>
              <a:t>Noise sample</a:t>
            </a:r>
            <a:endParaRPr lang="zh-CN" altLang="en-US" sz="2800" dirty="0">
              <a:latin typeface="Times New Roman" panose="02020603050405020304" pitchFamily="18" charset="0"/>
              <a:cs typeface="Times New Roman" panose="02020603050405020304" pitchFamily="18" charset="0"/>
            </a:endParaRPr>
          </a:p>
        </p:txBody>
      </p:sp>
      <p:sp>
        <p:nvSpPr>
          <p:cNvPr id="13" name="椭圆 12">
            <a:extLst>
              <a:ext uri="{FF2B5EF4-FFF2-40B4-BE49-F238E27FC236}">
                <a16:creationId xmlns="" xmlns:a16="http://schemas.microsoft.com/office/drawing/2014/main" id="{F6EDDA3F-3726-4C63-B0B5-74D43122E53C}"/>
              </a:ext>
            </a:extLst>
          </p:cNvPr>
          <p:cNvSpPr/>
          <p:nvPr/>
        </p:nvSpPr>
        <p:spPr>
          <a:xfrm>
            <a:off x="407368" y="342293"/>
            <a:ext cx="576000" cy="576000"/>
          </a:xfrm>
          <a:prstGeom prst="ellipse">
            <a:avLst/>
          </a:prstGeom>
          <a:solidFill>
            <a:srgbClr val="0170BF"/>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anchor="ctr"/>
          <a:lstStyle/>
          <a:p>
            <a:pPr algn="ctr" fontAlgn="auto">
              <a:spcBef>
                <a:spcPts val="0"/>
              </a:spcBef>
              <a:spcAft>
                <a:spcPts val="0"/>
              </a:spcAft>
              <a:defRPr/>
            </a:pPr>
            <a:r>
              <a:rPr lang="en-US" altLang="zh-CN" sz="2400" b="1" dirty="0">
                <a:latin typeface="微软雅黑" panose="020B0503020204020204" pitchFamily="34" charset="-122"/>
                <a:ea typeface="微软雅黑" panose="020B0503020204020204" pitchFamily="34" charset="-122"/>
              </a:rPr>
              <a:t>AI</a:t>
            </a:r>
            <a:endParaRPr lang="zh-CN" altLang="en-US" sz="2400" b="1" dirty="0">
              <a:latin typeface="微软雅黑" panose="020B0503020204020204" pitchFamily="34" charset="-122"/>
              <a:ea typeface="微软雅黑" panose="020B0503020204020204" pitchFamily="34" charset="-122"/>
            </a:endParaRPr>
          </a:p>
        </p:txBody>
      </p:sp>
      <p:sp>
        <p:nvSpPr>
          <p:cNvPr id="14" name="矩形 7">
            <a:extLst>
              <a:ext uri="{FF2B5EF4-FFF2-40B4-BE49-F238E27FC236}">
                <a16:creationId xmlns="" xmlns:a16="http://schemas.microsoft.com/office/drawing/2014/main" id="{AA89EE94-BF76-4CD6-9AC9-3AA82202DF8F}"/>
              </a:ext>
            </a:extLst>
          </p:cNvPr>
          <p:cNvSpPr>
            <a:spLocks noChangeArrowheads="1"/>
          </p:cNvSpPr>
          <p:nvPr/>
        </p:nvSpPr>
        <p:spPr bwMode="auto">
          <a:xfrm>
            <a:off x="975694" y="369630"/>
            <a:ext cx="900873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None/>
            </a:pPr>
            <a:r>
              <a:rPr lang="en-US" altLang="zh-CN" dirty="0">
                <a:solidFill>
                  <a:srgbClr val="0170BF"/>
                </a:solidFill>
                <a:latin typeface="微软雅黑" panose="020B0503020204020204" pitchFamily="34" charset="-122"/>
                <a:ea typeface="微软雅黑" panose="020B0503020204020204" pitchFamily="34" charset="-122"/>
              </a:rPr>
              <a:t> </a:t>
            </a:r>
            <a:r>
              <a:rPr lang="en-US" altLang="zh-CN" dirty="0">
                <a:solidFill>
                  <a:srgbClr val="0170BF"/>
                </a:solidFill>
                <a:latin typeface="Times New Roman" panose="02020603050405020304" pitchFamily="18" charset="0"/>
                <a:ea typeface="微软雅黑" panose="020B0503020204020204" pitchFamily="34" charset="-122"/>
                <a:cs typeface="Times New Roman" panose="02020603050405020304" pitchFamily="18" charset="0"/>
              </a:rPr>
              <a:t>Challenges</a:t>
            </a:r>
          </a:p>
        </p:txBody>
      </p:sp>
      <p:sp>
        <p:nvSpPr>
          <p:cNvPr id="2" name="矩形 1">
            <a:extLst>
              <a:ext uri="{FF2B5EF4-FFF2-40B4-BE49-F238E27FC236}">
                <a16:creationId xmlns="" xmlns:a16="http://schemas.microsoft.com/office/drawing/2014/main" id="{B9748B24-10B3-4880-86B3-7CA093C62731}"/>
              </a:ext>
            </a:extLst>
          </p:cNvPr>
          <p:cNvSpPr/>
          <p:nvPr/>
        </p:nvSpPr>
        <p:spPr>
          <a:xfrm>
            <a:off x="6295540" y="5221905"/>
            <a:ext cx="2240678" cy="800219"/>
          </a:xfrm>
          <a:prstGeom prst="rect">
            <a:avLst/>
          </a:prstGeom>
        </p:spPr>
        <p:txBody>
          <a:bodyPr wrap="none">
            <a:spAutoFit/>
          </a:bodyPr>
          <a:lstStyle/>
          <a:p>
            <a:r>
              <a:rPr lang="en-US" altLang="zh-CN" sz="2800" dirty="0">
                <a:latin typeface="Times New Roman" panose="02020603050405020304" pitchFamily="18" charset="0"/>
                <a:cs typeface="Times New Roman" panose="02020603050405020304" pitchFamily="18" charset="0"/>
              </a:rPr>
              <a:t>Error labeling</a:t>
            </a:r>
          </a:p>
          <a:p>
            <a:r>
              <a:rPr lang="en-US" altLang="zh-CN" dirty="0">
                <a:latin typeface="Times New Roman" panose="02020603050405020304" pitchFamily="18" charset="0"/>
                <a:cs typeface="Times New Roman" panose="02020603050405020304" pitchFamily="18" charset="0"/>
              </a:rPr>
              <a:t>(not belong to Sports)</a:t>
            </a:r>
            <a:endParaRPr lang="zh-CN" altLang="en-US" dirty="0">
              <a:latin typeface="Times New Roman" panose="02020603050405020304" pitchFamily="18" charset="0"/>
              <a:cs typeface="Times New Roman" panose="02020603050405020304" pitchFamily="18" charset="0"/>
            </a:endParaRPr>
          </a:p>
        </p:txBody>
      </p:sp>
      <p:pic>
        <p:nvPicPr>
          <p:cNvPr id="17" name="图片 16">
            <a:extLst>
              <a:ext uri="{FF2B5EF4-FFF2-40B4-BE49-F238E27FC236}">
                <a16:creationId xmlns="" xmlns:a16="http://schemas.microsoft.com/office/drawing/2014/main" id="{9D99CB96-F6FA-4B1F-8F75-326ECD18299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09541" y="4468848"/>
            <a:ext cx="2240677" cy="2019522"/>
          </a:xfrm>
          <a:prstGeom prst="rect">
            <a:avLst/>
          </a:prstGeom>
        </p:spPr>
      </p:pic>
      <p:pic>
        <p:nvPicPr>
          <p:cNvPr id="19" name="图片 18">
            <a:extLst>
              <a:ext uri="{FF2B5EF4-FFF2-40B4-BE49-F238E27FC236}">
                <a16:creationId xmlns="" xmlns:a16="http://schemas.microsoft.com/office/drawing/2014/main" id="{159B0ECA-2F9B-4BAD-9CE9-41CA8016340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33202" y="4468848"/>
            <a:ext cx="2042862" cy="2019522"/>
          </a:xfrm>
          <a:prstGeom prst="rect">
            <a:avLst/>
          </a:prstGeom>
        </p:spPr>
      </p:pic>
      <p:pic>
        <p:nvPicPr>
          <p:cNvPr id="21" name="图片 20">
            <a:extLst>
              <a:ext uri="{FF2B5EF4-FFF2-40B4-BE49-F238E27FC236}">
                <a16:creationId xmlns="" xmlns:a16="http://schemas.microsoft.com/office/drawing/2014/main" id="{33D549F6-C435-4B9C-A212-1AE77A86E93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09543" y="988201"/>
            <a:ext cx="2467428" cy="2440799"/>
          </a:xfrm>
          <a:prstGeom prst="rect">
            <a:avLst/>
          </a:prstGeom>
        </p:spPr>
      </p:pic>
      <p:pic>
        <p:nvPicPr>
          <p:cNvPr id="23" name="图片 22">
            <a:extLst>
              <a:ext uri="{FF2B5EF4-FFF2-40B4-BE49-F238E27FC236}">
                <a16:creationId xmlns="" xmlns:a16="http://schemas.microsoft.com/office/drawing/2014/main" id="{07F36B06-0AFE-4E42-A350-4F21CC7BD8F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441155" y="988201"/>
            <a:ext cx="2467428" cy="2467428"/>
          </a:xfrm>
          <a:prstGeom prst="rect">
            <a:avLst/>
          </a:prstGeom>
        </p:spPr>
      </p:pic>
    </p:spTree>
    <p:extLst>
      <p:ext uri="{BB962C8B-B14F-4D97-AF65-F5344CB8AC3E}">
        <p14:creationId xmlns:p14="http://schemas.microsoft.com/office/powerpoint/2010/main" val="18280380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椭圆 7">
            <a:extLst>
              <a:ext uri="{FF2B5EF4-FFF2-40B4-BE49-F238E27FC236}">
                <a16:creationId xmlns="" xmlns:a16="http://schemas.microsoft.com/office/drawing/2014/main" id="{F6EDDA3F-3726-4C63-B0B5-74D43122E53C}"/>
              </a:ext>
            </a:extLst>
          </p:cNvPr>
          <p:cNvSpPr/>
          <p:nvPr/>
        </p:nvSpPr>
        <p:spPr>
          <a:xfrm>
            <a:off x="407368" y="342293"/>
            <a:ext cx="576000" cy="576000"/>
          </a:xfrm>
          <a:prstGeom prst="ellipse">
            <a:avLst/>
          </a:prstGeom>
          <a:solidFill>
            <a:srgbClr val="0170BF"/>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anchor="ctr"/>
          <a:lstStyle/>
          <a:p>
            <a:pPr algn="ctr" fontAlgn="auto">
              <a:spcBef>
                <a:spcPts val="0"/>
              </a:spcBef>
              <a:spcAft>
                <a:spcPts val="0"/>
              </a:spcAft>
              <a:defRPr/>
            </a:pPr>
            <a:r>
              <a:rPr lang="en-US" altLang="zh-CN" sz="2400" b="1" dirty="0">
                <a:latin typeface="微软雅黑" panose="020B0503020204020204" pitchFamily="34" charset="-122"/>
                <a:ea typeface="微软雅黑" panose="020B0503020204020204" pitchFamily="34" charset="-122"/>
              </a:rPr>
              <a:t>AI</a:t>
            </a:r>
            <a:endParaRPr lang="zh-CN" altLang="en-US" sz="2400" b="1" dirty="0">
              <a:latin typeface="微软雅黑" panose="020B0503020204020204" pitchFamily="34" charset="-122"/>
              <a:ea typeface="微软雅黑" panose="020B0503020204020204" pitchFamily="34" charset="-122"/>
            </a:endParaRPr>
          </a:p>
        </p:txBody>
      </p:sp>
      <p:sp>
        <p:nvSpPr>
          <p:cNvPr id="9" name="矩形 7">
            <a:extLst>
              <a:ext uri="{FF2B5EF4-FFF2-40B4-BE49-F238E27FC236}">
                <a16:creationId xmlns="" xmlns:a16="http://schemas.microsoft.com/office/drawing/2014/main" id="{AA89EE94-BF76-4CD6-9AC9-3AA82202DF8F}"/>
              </a:ext>
            </a:extLst>
          </p:cNvPr>
          <p:cNvSpPr>
            <a:spLocks noChangeArrowheads="1"/>
          </p:cNvSpPr>
          <p:nvPr/>
        </p:nvSpPr>
        <p:spPr bwMode="auto">
          <a:xfrm>
            <a:off x="975694" y="369630"/>
            <a:ext cx="900873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None/>
            </a:pPr>
            <a:r>
              <a:rPr lang="en-US" altLang="zh-CN" dirty="0">
                <a:solidFill>
                  <a:srgbClr val="0170BF"/>
                </a:solidFill>
                <a:latin typeface="Times New Roman" panose="02020603050405020304" pitchFamily="18" charset="0"/>
                <a:ea typeface="微软雅黑" panose="020B0503020204020204" pitchFamily="34" charset="-122"/>
                <a:cs typeface="Times New Roman" panose="02020603050405020304" pitchFamily="18" charset="0"/>
              </a:rPr>
              <a:t> Data argumentation</a:t>
            </a:r>
          </a:p>
        </p:txBody>
      </p:sp>
      <p:sp>
        <p:nvSpPr>
          <p:cNvPr id="5" name="矩形 4"/>
          <p:cNvSpPr/>
          <p:nvPr/>
        </p:nvSpPr>
        <p:spPr>
          <a:xfrm>
            <a:off x="619167" y="2018059"/>
            <a:ext cx="10651157" cy="1323439"/>
          </a:xfrm>
          <a:prstGeom prst="rect">
            <a:avLst/>
          </a:prstGeom>
        </p:spPr>
        <p:txBody>
          <a:bodyPr wrap="square">
            <a:spAutoFit/>
          </a:bodyPr>
          <a:lstStyle/>
          <a:p>
            <a:r>
              <a:rPr lang="en-US" altLang="zh-CN" sz="2000" dirty="0" smtClean="0">
                <a:latin typeface="Times New Roman" panose="02020603050405020304" pitchFamily="18" charset="0"/>
                <a:cs typeface="Times New Roman" panose="02020603050405020304" pitchFamily="18" charset="0"/>
              </a:rPr>
              <a:t>       </a:t>
            </a:r>
            <a:r>
              <a:rPr lang="zh-CN" altLang="en-US" sz="2000" dirty="0">
                <a:latin typeface="Times New Roman" panose="02020603050405020304" pitchFamily="18" charset="0"/>
                <a:cs typeface="Times New Roman" panose="02020603050405020304" pitchFamily="18" charset="0"/>
              </a:rPr>
              <a:t>To avoid over-fitting, we resampled the training set to make sure each training batch contains proper positive samples. Moreover, we undersampled negative samples for classes 1, 2, 4, 7, 8, 10, 11, 12, 13 and kept the original proportion for classes 3, 5, 6, 9. The core idea of this opertion is trying to make a balance on improving the pos-neg proportion and maintaining the original data distribution.</a:t>
            </a:r>
          </a:p>
        </p:txBody>
      </p:sp>
      <p:sp>
        <p:nvSpPr>
          <p:cNvPr id="2" name="矩形 1">
            <a:extLst>
              <a:ext uri="{FF2B5EF4-FFF2-40B4-BE49-F238E27FC236}">
                <a16:creationId xmlns="" xmlns:a16="http://schemas.microsoft.com/office/drawing/2014/main" id="{A192944C-AA22-4F3C-A5BA-B318BE70084E}"/>
              </a:ext>
            </a:extLst>
          </p:cNvPr>
          <p:cNvSpPr/>
          <p:nvPr/>
        </p:nvSpPr>
        <p:spPr>
          <a:xfrm>
            <a:off x="3421646" y="1272323"/>
            <a:ext cx="4116833" cy="523220"/>
          </a:xfrm>
          <a:prstGeom prst="rect">
            <a:avLst/>
          </a:prstGeom>
        </p:spPr>
        <p:txBody>
          <a:bodyPr wrap="none">
            <a:spAutoFit/>
          </a:bodyPr>
          <a:lstStyle/>
          <a:p>
            <a:r>
              <a:rPr lang="zh-CN" altLang="en-US" sz="2800" dirty="0">
                <a:latin typeface="Times New Roman" panose="02020603050405020304" pitchFamily="18" charset="0"/>
                <a:cs typeface="Times New Roman" panose="02020603050405020304" pitchFamily="18" charset="0"/>
              </a:rPr>
              <a:t>Resampling the training set</a:t>
            </a:r>
          </a:p>
        </p:txBody>
      </p:sp>
      <p:pic>
        <p:nvPicPr>
          <p:cNvPr id="3" name="图片 2">
            <a:extLst>
              <a:ext uri="{FF2B5EF4-FFF2-40B4-BE49-F238E27FC236}">
                <a16:creationId xmlns="" xmlns:a16="http://schemas.microsoft.com/office/drawing/2014/main" id="{8F03BB36-354B-4FE4-946F-665C9D8354FB}"/>
              </a:ext>
            </a:extLst>
          </p:cNvPr>
          <p:cNvPicPr>
            <a:picLocks noChangeAspect="1"/>
          </p:cNvPicPr>
          <p:nvPr/>
        </p:nvPicPr>
        <p:blipFill>
          <a:blip r:embed="rId3"/>
          <a:stretch>
            <a:fillRect/>
          </a:stretch>
        </p:blipFill>
        <p:spPr>
          <a:xfrm>
            <a:off x="769495" y="3425722"/>
            <a:ext cx="5319716" cy="3140897"/>
          </a:xfrm>
          <a:prstGeom prst="rect">
            <a:avLst/>
          </a:prstGeom>
        </p:spPr>
      </p:pic>
      <p:pic>
        <p:nvPicPr>
          <p:cNvPr id="4" name="图片 3">
            <a:extLst>
              <a:ext uri="{FF2B5EF4-FFF2-40B4-BE49-F238E27FC236}">
                <a16:creationId xmlns="" xmlns:a16="http://schemas.microsoft.com/office/drawing/2014/main" id="{E0AB851D-6D94-429E-9181-6B02035D72D3}"/>
              </a:ext>
            </a:extLst>
          </p:cNvPr>
          <p:cNvPicPr>
            <a:picLocks noChangeAspect="1"/>
          </p:cNvPicPr>
          <p:nvPr/>
        </p:nvPicPr>
        <p:blipFill>
          <a:blip r:embed="rId4"/>
          <a:stretch>
            <a:fillRect/>
          </a:stretch>
        </p:blipFill>
        <p:spPr>
          <a:xfrm>
            <a:off x="5719913" y="3425722"/>
            <a:ext cx="5482421" cy="3140897"/>
          </a:xfrm>
          <a:prstGeom prst="rect">
            <a:avLst/>
          </a:prstGeom>
        </p:spPr>
      </p:pic>
    </p:spTree>
    <p:extLst>
      <p:ext uri="{BB962C8B-B14F-4D97-AF65-F5344CB8AC3E}">
        <p14:creationId xmlns:p14="http://schemas.microsoft.com/office/powerpoint/2010/main" val="42532268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椭圆 6">
            <a:extLst>
              <a:ext uri="{FF2B5EF4-FFF2-40B4-BE49-F238E27FC236}">
                <a16:creationId xmlns="" xmlns:a16="http://schemas.microsoft.com/office/drawing/2014/main" id="{F6EDDA3F-3726-4C63-B0B5-74D43122E53C}"/>
              </a:ext>
            </a:extLst>
          </p:cNvPr>
          <p:cNvSpPr/>
          <p:nvPr/>
        </p:nvSpPr>
        <p:spPr>
          <a:xfrm>
            <a:off x="407368" y="342293"/>
            <a:ext cx="576000" cy="576000"/>
          </a:xfrm>
          <a:prstGeom prst="ellipse">
            <a:avLst/>
          </a:prstGeom>
          <a:solidFill>
            <a:srgbClr val="0170BF"/>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anchor="ctr"/>
          <a:lstStyle/>
          <a:p>
            <a:pPr algn="ctr" fontAlgn="auto">
              <a:spcBef>
                <a:spcPts val="0"/>
              </a:spcBef>
              <a:spcAft>
                <a:spcPts val="0"/>
              </a:spcAft>
              <a:defRPr/>
            </a:pPr>
            <a:r>
              <a:rPr lang="en-US" altLang="zh-CN" sz="2400" b="1" dirty="0">
                <a:latin typeface="微软雅黑" panose="020B0503020204020204" pitchFamily="34" charset="-122"/>
                <a:ea typeface="微软雅黑" panose="020B0503020204020204" pitchFamily="34" charset="-122"/>
              </a:rPr>
              <a:t>AI</a:t>
            </a:r>
            <a:endParaRPr lang="zh-CN" altLang="en-US" sz="2400" b="1" dirty="0">
              <a:latin typeface="微软雅黑" panose="020B0503020204020204" pitchFamily="34" charset="-122"/>
              <a:ea typeface="微软雅黑" panose="020B0503020204020204" pitchFamily="34" charset="-122"/>
            </a:endParaRPr>
          </a:p>
        </p:txBody>
      </p:sp>
      <p:sp>
        <p:nvSpPr>
          <p:cNvPr id="11" name="矩形 7">
            <a:extLst>
              <a:ext uri="{FF2B5EF4-FFF2-40B4-BE49-F238E27FC236}">
                <a16:creationId xmlns="" xmlns:a16="http://schemas.microsoft.com/office/drawing/2014/main" id="{AA89EE94-BF76-4CD6-9AC9-3AA82202DF8F}"/>
              </a:ext>
            </a:extLst>
          </p:cNvPr>
          <p:cNvSpPr>
            <a:spLocks noChangeArrowheads="1"/>
          </p:cNvSpPr>
          <p:nvPr/>
        </p:nvSpPr>
        <p:spPr bwMode="auto">
          <a:xfrm>
            <a:off x="975694" y="369630"/>
            <a:ext cx="900873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en-US" altLang="zh-CN" dirty="0">
                <a:solidFill>
                  <a:srgbClr val="0170BF"/>
                </a:solidFill>
                <a:latin typeface="Times New Roman" panose="02020603050405020304" pitchFamily="18" charset="0"/>
                <a:ea typeface="微软雅黑" panose="020B0503020204020204" pitchFamily="34" charset="-122"/>
                <a:cs typeface="Times New Roman" panose="02020603050405020304" pitchFamily="18" charset="0"/>
              </a:rPr>
              <a:t>Data argumentation</a:t>
            </a:r>
            <a:endParaRPr lang="zh-CN" altLang="en-US" sz="1400" dirty="0">
              <a:solidFill>
                <a:schemeClr val="bg2">
                  <a:lumMod val="10000"/>
                </a:schemeClr>
              </a:solidFill>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3" name="图片 2"/>
          <p:cNvPicPr>
            <a:picLocks noChangeAspect="1"/>
          </p:cNvPicPr>
          <p:nvPr/>
        </p:nvPicPr>
        <p:blipFill>
          <a:blip r:embed="rId3"/>
          <a:stretch>
            <a:fillRect/>
          </a:stretch>
        </p:blipFill>
        <p:spPr>
          <a:xfrm>
            <a:off x="140513" y="2617655"/>
            <a:ext cx="1945650" cy="2010000"/>
          </a:xfrm>
          <a:prstGeom prst="rect">
            <a:avLst/>
          </a:prstGeom>
        </p:spPr>
      </p:pic>
      <p:pic>
        <p:nvPicPr>
          <p:cNvPr id="4" name="图片 3"/>
          <p:cNvPicPr>
            <a:picLocks noChangeAspect="1"/>
          </p:cNvPicPr>
          <p:nvPr/>
        </p:nvPicPr>
        <p:blipFill>
          <a:blip r:embed="rId4"/>
          <a:stretch>
            <a:fillRect/>
          </a:stretch>
        </p:blipFill>
        <p:spPr>
          <a:xfrm>
            <a:off x="998562" y="4627655"/>
            <a:ext cx="999600" cy="348400"/>
          </a:xfrm>
          <a:prstGeom prst="rect">
            <a:avLst/>
          </a:prstGeom>
        </p:spPr>
      </p:pic>
      <p:pic>
        <p:nvPicPr>
          <p:cNvPr id="5" name="图片 4"/>
          <p:cNvPicPr>
            <a:picLocks noChangeAspect="1"/>
          </p:cNvPicPr>
          <p:nvPr/>
        </p:nvPicPr>
        <p:blipFill>
          <a:blip r:embed="rId5"/>
          <a:stretch>
            <a:fillRect/>
          </a:stretch>
        </p:blipFill>
        <p:spPr>
          <a:xfrm>
            <a:off x="2238511" y="2042636"/>
            <a:ext cx="9748411" cy="4129563"/>
          </a:xfrm>
          <a:prstGeom prst="rect">
            <a:avLst/>
          </a:prstGeom>
        </p:spPr>
      </p:pic>
      <p:sp>
        <p:nvSpPr>
          <p:cNvPr id="8" name="文本框 7"/>
          <p:cNvSpPr txBox="1"/>
          <p:nvPr/>
        </p:nvSpPr>
        <p:spPr>
          <a:xfrm>
            <a:off x="2731824" y="1202812"/>
            <a:ext cx="5323692" cy="523220"/>
          </a:xfrm>
          <a:prstGeom prst="rect">
            <a:avLst/>
          </a:prstGeom>
          <a:noFill/>
        </p:spPr>
        <p:txBody>
          <a:bodyPr wrap="square" rtlCol="0">
            <a:spAutoFit/>
          </a:bodyPr>
          <a:lstStyle/>
          <a:p>
            <a:r>
              <a:rPr lang="en-US" altLang="zh-CN" sz="2800" dirty="0">
                <a:latin typeface="Times New Roman" panose="02020603050405020304" pitchFamily="18" charset="0"/>
                <a:cs typeface="Times New Roman" panose="02020603050405020304" pitchFamily="18" charset="0"/>
              </a:rPr>
              <a:t>Three ways for data argumentation</a:t>
            </a:r>
            <a:endParaRPr lang="zh-CN" altLang="en-US"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814658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椭圆 13">
            <a:extLst>
              <a:ext uri="{FF2B5EF4-FFF2-40B4-BE49-F238E27FC236}">
                <a16:creationId xmlns="" xmlns:a16="http://schemas.microsoft.com/office/drawing/2014/main" id="{F6EDDA3F-3726-4C63-B0B5-74D43122E53C}"/>
              </a:ext>
            </a:extLst>
          </p:cNvPr>
          <p:cNvSpPr/>
          <p:nvPr/>
        </p:nvSpPr>
        <p:spPr>
          <a:xfrm>
            <a:off x="407368" y="342293"/>
            <a:ext cx="576000" cy="576000"/>
          </a:xfrm>
          <a:prstGeom prst="ellipse">
            <a:avLst/>
          </a:prstGeom>
          <a:solidFill>
            <a:srgbClr val="0170BF"/>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anchor="ctr"/>
          <a:lstStyle/>
          <a:p>
            <a:pPr algn="ctr" fontAlgn="auto">
              <a:spcBef>
                <a:spcPts val="0"/>
              </a:spcBef>
              <a:spcAft>
                <a:spcPts val="0"/>
              </a:spcAft>
              <a:defRPr/>
            </a:pPr>
            <a:r>
              <a:rPr lang="en-US" altLang="zh-CN" sz="2400" b="1" dirty="0">
                <a:latin typeface="微软雅黑" panose="020B0503020204020204" pitchFamily="34" charset="-122"/>
                <a:ea typeface="微软雅黑" panose="020B0503020204020204" pitchFamily="34" charset="-122"/>
              </a:rPr>
              <a:t>AI</a:t>
            </a:r>
            <a:endParaRPr lang="zh-CN" altLang="en-US" sz="2400" b="1" dirty="0">
              <a:latin typeface="微软雅黑" panose="020B0503020204020204" pitchFamily="34" charset="-122"/>
              <a:ea typeface="微软雅黑" panose="020B0503020204020204" pitchFamily="34" charset="-122"/>
            </a:endParaRPr>
          </a:p>
        </p:txBody>
      </p:sp>
      <p:sp>
        <p:nvSpPr>
          <p:cNvPr id="15" name="矩形 7">
            <a:extLst>
              <a:ext uri="{FF2B5EF4-FFF2-40B4-BE49-F238E27FC236}">
                <a16:creationId xmlns="" xmlns:a16="http://schemas.microsoft.com/office/drawing/2014/main" id="{AA89EE94-BF76-4CD6-9AC9-3AA82202DF8F}"/>
              </a:ext>
            </a:extLst>
          </p:cNvPr>
          <p:cNvSpPr>
            <a:spLocks noChangeArrowheads="1"/>
          </p:cNvSpPr>
          <p:nvPr/>
        </p:nvSpPr>
        <p:spPr bwMode="auto">
          <a:xfrm>
            <a:off x="975694" y="369630"/>
            <a:ext cx="900873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en-US" altLang="zh-CN" dirty="0">
                <a:solidFill>
                  <a:srgbClr val="0170BF"/>
                </a:solidFill>
                <a:latin typeface="Times New Roman" panose="02020603050405020304" pitchFamily="18" charset="0"/>
                <a:ea typeface="微软雅黑" panose="020B0503020204020204" pitchFamily="34" charset="-122"/>
                <a:cs typeface="Times New Roman" panose="02020603050405020304" pitchFamily="18" charset="0"/>
              </a:rPr>
              <a:t>Network architecture</a:t>
            </a:r>
            <a:endParaRPr lang="zh-CN" altLang="en-US" sz="1400" dirty="0">
              <a:solidFill>
                <a:schemeClr val="bg2">
                  <a:lumMod val="10000"/>
                </a:schemeClr>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 name="矩形 2">
            <a:extLst>
              <a:ext uri="{FF2B5EF4-FFF2-40B4-BE49-F238E27FC236}">
                <a16:creationId xmlns="" xmlns:a16="http://schemas.microsoft.com/office/drawing/2014/main" id="{C048929B-490C-4B11-A8AD-24AB3134341A}"/>
              </a:ext>
            </a:extLst>
          </p:cNvPr>
          <p:cNvSpPr/>
          <p:nvPr/>
        </p:nvSpPr>
        <p:spPr>
          <a:xfrm>
            <a:off x="975694" y="1528480"/>
            <a:ext cx="10355617" cy="523220"/>
          </a:xfrm>
          <a:prstGeom prst="rect">
            <a:avLst/>
          </a:prstGeom>
        </p:spPr>
        <p:txBody>
          <a:bodyPr wrap="square">
            <a:spAutoFit/>
          </a:bodyPr>
          <a:lstStyle/>
          <a:p>
            <a:r>
              <a:rPr lang="en-US" altLang="zh-CN" sz="2800" dirty="0">
                <a:latin typeface="Times New Roman" panose="02020603050405020304" pitchFamily="18" charset="0"/>
                <a:cs typeface="Times New Roman" panose="02020603050405020304" pitchFamily="18" charset="0"/>
              </a:rPr>
              <a:t>Summary of the 13 style indexes provided by the </a:t>
            </a:r>
            <a:r>
              <a:rPr lang="en-US" altLang="zh-CN" sz="2800" dirty="0" err="1">
                <a:latin typeface="Times New Roman" panose="02020603050405020304" pitchFamily="18" charset="0"/>
                <a:cs typeface="Times New Roman" panose="02020603050405020304" pitchFamily="18" charset="0"/>
              </a:rPr>
              <a:t>JDAIfashion</a:t>
            </a:r>
            <a:r>
              <a:rPr lang="en-US" altLang="zh-CN" sz="2800" dirty="0">
                <a:latin typeface="Times New Roman" panose="02020603050405020304" pitchFamily="18" charset="0"/>
                <a:cs typeface="Times New Roman" panose="02020603050405020304" pitchFamily="18" charset="0"/>
              </a:rPr>
              <a:t> dataset.</a:t>
            </a:r>
            <a:endParaRPr lang="zh-CN" altLang="en-US" sz="2800" dirty="0">
              <a:latin typeface="Times New Roman" panose="02020603050405020304" pitchFamily="18" charset="0"/>
              <a:cs typeface="Times New Roman" panose="02020603050405020304" pitchFamily="18" charset="0"/>
            </a:endParaRPr>
          </a:p>
        </p:txBody>
      </p:sp>
      <p:pic>
        <p:nvPicPr>
          <p:cNvPr id="4" name="图片 3">
            <a:extLst>
              <a:ext uri="{FF2B5EF4-FFF2-40B4-BE49-F238E27FC236}">
                <a16:creationId xmlns="" xmlns:a16="http://schemas.microsoft.com/office/drawing/2014/main" id="{6C72663B-5CE1-4C66-BD22-C5C4DE0D7FDD}"/>
              </a:ext>
            </a:extLst>
          </p:cNvPr>
          <p:cNvPicPr>
            <a:picLocks noChangeAspect="1"/>
          </p:cNvPicPr>
          <p:nvPr/>
        </p:nvPicPr>
        <p:blipFill>
          <a:blip r:embed="rId3"/>
          <a:stretch>
            <a:fillRect/>
          </a:stretch>
        </p:blipFill>
        <p:spPr>
          <a:xfrm>
            <a:off x="2118130" y="2406315"/>
            <a:ext cx="6736774" cy="3429001"/>
          </a:xfrm>
          <a:prstGeom prst="rect">
            <a:avLst/>
          </a:prstGeom>
        </p:spPr>
      </p:pic>
    </p:spTree>
    <p:extLst>
      <p:ext uri="{BB962C8B-B14F-4D97-AF65-F5344CB8AC3E}">
        <p14:creationId xmlns:p14="http://schemas.microsoft.com/office/powerpoint/2010/main" val="26083218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椭圆 13">
            <a:extLst>
              <a:ext uri="{FF2B5EF4-FFF2-40B4-BE49-F238E27FC236}">
                <a16:creationId xmlns="" xmlns:a16="http://schemas.microsoft.com/office/drawing/2014/main" id="{F6EDDA3F-3726-4C63-B0B5-74D43122E53C}"/>
              </a:ext>
            </a:extLst>
          </p:cNvPr>
          <p:cNvSpPr/>
          <p:nvPr/>
        </p:nvSpPr>
        <p:spPr>
          <a:xfrm>
            <a:off x="407368" y="342293"/>
            <a:ext cx="576000" cy="576000"/>
          </a:xfrm>
          <a:prstGeom prst="ellipse">
            <a:avLst/>
          </a:prstGeom>
          <a:solidFill>
            <a:srgbClr val="0170BF"/>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anchor="ctr"/>
          <a:lstStyle/>
          <a:p>
            <a:pPr algn="ctr" fontAlgn="auto">
              <a:spcBef>
                <a:spcPts val="0"/>
              </a:spcBef>
              <a:spcAft>
                <a:spcPts val="0"/>
              </a:spcAft>
              <a:defRPr/>
            </a:pPr>
            <a:r>
              <a:rPr lang="en-US" altLang="zh-CN" sz="2400" b="1" dirty="0">
                <a:latin typeface="微软雅黑" panose="020B0503020204020204" pitchFamily="34" charset="-122"/>
                <a:ea typeface="微软雅黑" panose="020B0503020204020204" pitchFamily="34" charset="-122"/>
              </a:rPr>
              <a:t>AI</a:t>
            </a:r>
            <a:endParaRPr lang="zh-CN" altLang="en-US" sz="2400" b="1" dirty="0">
              <a:latin typeface="微软雅黑" panose="020B0503020204020204" pitchFamily="34" charset="-122"/>
              <a:ea typeface="微软雅黑" panose="020B0503020204020204" pitchFamily="34" charset="-122"/>
            </a:endParaRPr>
          </a:p>
        </p:txBody>
      </p:sp>
      <p:sp>
        <p:nvSpPr>
          <p:cNvPr id="15" name="矩形 7">
            <a:extLst>
              <a:ext uri="{FF2B5EF4-FFF2-40B4-BE49-F238E27FC236}">
                <a16:creationId xmlns="" xmlns:a16="http://schemas.microsoft.com/office/drawing/2014/main" id="{AA89EE94-BF76-4CD6-9AC9-3AA82202DF8F}"/>
              </a:ext>
            </a:extLst>
          </p:cNvPr>
          <p:cNvSpPr>
            <a:spLocks noChangeArrowheads="1"/>
          </p:cNvSpPr>
          <p:nvPr/>
        </p:nvSpPr>
        <p:spPr bwMode="auto">
          <a:xfrm>
            <a:off x="975694" y="369630"/>
            <a:ext cx="900873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en-US" altLang="zh-CN" dirty="0">
                <a:solidFill>
                  <a:srgbClr val="0170BF"/>
                </a:solidFill>
                <a:latin typeface="Times New Roman" panose="02020603050405020304" pitchFamily="18" charset="0"/>
                <a:ea typeface="微软雅黑" panose="020B0503020204020204" pitchFamily="34" charset="-122"/>
                <a:cs typeface="Times New Roman" panose="02020603050405020304" pitchFamily="18" charset="0"/>
              </a:rPr>
              <a:t>Network architecture</a:t>
            </a:r>
            <a:endParaRPr lang="zh-CN" altLang="en-US" sz="1400" dirty="0">
              <a:solidFill>
                <a:schemeClr val="bg2">
                  <a:lumMod val="10000"/>
                </a:schemeClr>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 name="矩形 2">
            <a:extLst>
              <a:ext uri="{FF2B5EF4-FFF2-40B4-BE49-F238E27FC236}">
                <a16:creationId xmlns="" xmlns:a16="http://schemas.microsoft.com/office/drawing/2014/main" id="{C048929B-490C-4B11-A8AD-24AB3134341A}"/>
              </a:ext>
            </a:extLst>
          </p:cNvPr>
          <p:cNvSpPr/>
          <p:nvPr/>
        </p:nvSpPr>
        <p:spPr>
          <a:xfrm>
            <a:off x="2003185" y="1365191"/>
            <a:ext cx="8185630" cy="523220"/>
          </a:xfrm>
          <a:prstGeom prst="rect">
            <a:avLst/>
          </a:prstGeom>
        </p:spPr>
        <p:txBody>
          <a:bodyPr wrap="square">
            <a:spAutoFit/>
          </a:bodyPr>
          <a:lstStyle/>
          <a:p>
            <a:r>
              <a:rPr lang="en-US" altLang="zh-CN" sz="2800" dirty="0">
                <a:latin typeface="Times New Roman" panose="02020603050405020304" pitchFamily="18" charset="0"/>
                <a:cs typeface="Times New Roman" panose="02020603050405020304" pitchFamily="18" charset="0"/>
              </a:rPr>
              <a:t>Comparison of stacking and linear blending method.</a:t>
            </a:r>
            <a:endParaRPr lang="zh-CN" altLang="en-US" sz="2800" dirty="0">
              <a:latin typeface="Times New Roman" panose="02020603050405020304" pitchFamily="18" charset="0"/>
              <a:cs typeface="Times New Roman" panose="02020603050405020304" pitchFamily="18" charset="0"/>
            </a:endParaRPr>
          </a:p>
        </p:txBody>
      </p:sp>
      <p:pic>
        <p:nvPicPr>
          <p:cNvPr id="4" name="图片 3">
            <a:extLst>
              <a:ext uri="{FF2B5EF4-FFF2-40B4-BE49-F238E27FC236}">
                <a16:creationId xmlns="" xmlns:a16="http://schemas.microsoft.com/office/drawing/2014/main" id="{B0535323-3590-423D-B4DE-B0AC647ABE01}"/>
              </a:ext>
            </a:extLst>
          </p:cNvPr>
          <p:cNvPicPr>
            <a:picLocks noChangeAspect="1"/>
          </p:cNvPicPr>
          <p:nvPr/>
        </p:nvPicPr>
        <p:blipFill>
          <a:blip r:embed="rId3"/>
          <a:stretch>
            <a:fillRect/>
          </a:stretch>
        </p:blipFill>
        <p:spPr>
          <a:xfrm>
            <a:off x="1835789" y="2211394"/>
            <a:ext cx="3034371" cy="3771238"/>
          </a:xfrm>
          <a:prstGeom prst="rect">
            <a:avLst/>
          </a:prstGeom>
        </p:spPr>
      </p:pic>
      <p:pic>
        <p:nvPicPr>
          <p:cNvPr id="5" name="图片 4">
            <a:extLst>
              <a:ext uri="{FF2B5EF4-FFF2-40B4-BE49-F238E27FC236}">
                <a16:creationId xmlns="" xmlns:a16="http://schemas.microsoft.com/office/drawing/2014/main" id="{91988AB1-BE2C-4073-9CDA-F0BD68ABECA1}"/>
              </a:ext>
            </a:extLst>
          </p:cNvPr>
          <p:cNvPicPr>
            <a:picLocks noChangeAspect="1"/>
          </p:cNvPicPr>
          <p:nvPr/>
        </p:nvPicPr>
        <p:blipFill>
          <a:blip r:embed="rId4"/>
          <a:stretch>
            <a:fillRect/>
          </a:stretch>
        </p:blipFill>
        <p:spPr>
          <a:xfrm>
            <a:off x="5795275" y="2883972"/>
            <a:ext cx="5192247" cy="2754378"/>
          </a:xfrm>
          <a:prstGeom prst="rect">
            <a:avLst/>
          </a:prstGeom>
        </p:spPr>
      </p:pic>
    </p:spTree>
    <p:extLst>
      <p:ext uri="{BB962C8B-B14F-4D97-AF65-F5344CB8AC3E}">
        <p14:creationId xmlns:p14="http://schemas.microsoft.com/office/powerpoint/2010/main" val="41202068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椭圆 13">
            <a:extLst>
              <a:ext uri="{FF2B5EF4-FFF2-40B4-BE49-F238E27FC236}">
                <a16:creationId xmlns="" xmlns:a16="http://schemas.microsoft.com/office/drawing/2014/main" id="{F6EDDA3F-3726-4C63-B0B5-74D43122E53C}"/>
              </a:ext>
            </a:extLst>
          </p:cNvPr>
          <p:cNvSpPr/>
          <p:nvPr/>
        </p:nvSpPr>
        <p:spPr>
          <a:xfrm>
            <a:off x="407368" y="342293"/>
            <a:ext cx="576000" cy="576000"/>
          </a:xfrm>
          <a:prstGeom prst="ellipse">
            <a:avLst/>
          </a:prstGeom>
          <a:solidFill>
            <a:srgbClr val="0170BF"/>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anchor="ctr"/>
          <a:lstStyle/>
          <a:p>
            <a:pPr algn="ctr" fontAlgn="auto">
              <a:spcBef>
                <a:spcPts val="0"/>
              </a:spcBef>
              <a:spcAft>
                <a:spcPts val="0"/>
              </a:spcAft>
              <a:defRPr/>
            </a:pPr>
            <a:r>
              <a:rPr lang="en-US" altLang="zh-CN" sz="2400" b="1" dirty="0">
                <a:latin typeface="微软雅黑" panose="020B0503020204020204" pitchFamily="34" charset="-122"/>
                <a:ea typeface="微软雅黑" panose="020B0503020204020204" pitchFamily="34" charset="-122"/>
              </a:rPr>
              <a:t>AI</a:t>
            </a:r>
            <a:endParaRPr lang="zh-CN" altLang="en-US" sz="2400" b="1" dirty="0">
              <a:latin typeface="微软雅黑" panose="020B0503020204020204" pitchFamily="34" charset="-122"/>
              <a:ea typeface="微软雅黑" panose="020B0503020204020204" pitchFamily="34" charset="-122"/>
            </a:endParaRPr>
          </a:p>
        </p:txBody>
      </p:sp>
      <p:sp>
        <p:nvSpPr>
          <p:cNvPr id="15" name="矩形 7">
            <a:extLst>
              <a:ext uri="{FF2B5EF4-FFF2-40B4-BE49-F238E27FC236}">
                <a16:creationId xmlns="" xmlns:a16="http://schemas.microsoft.com/office/drawing/2014/main" id="{AA89EE94-BF76-4CD6-9AC9-3AA82202DF8F}"/>
              </a:ext>
            </a:extLst>
          </p:cNvPr>
          <p:cNvSpPr>
            <a:spLocks noChangeArrowheads="1"/>
          </p:cNvSpPr>
          <p:nvPr/>
        </p:nvSpPr>
        <p:spPr bwMode="auto">
          <a:xfrm>
            <a:off x="975694" y="369630"/>
            <a:ext cx="900873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en-US" altLang="zh-CN" dirty="0">
                <a:solidFill>
                  <a:srgbClr val="0170BF"/>
                </a:solidFill>
                <a:latin typeface="Times New Roman" panose="02020603050405020304" pitchFamily="18" charset="0"/>
                <a:ea typeface="微软雅黑" panose="020B0503020204020204" pitchFamily="34" charset="-122"/>
                <a:cs typeface="Times New Roman" panose="02020603050405020304" pitchFamily="18" charset="0"/>
              </a:rPr>
              <a:t>Network architecture</a:t>
            </a:r>
            <a:endParaRPr lang="zh-CN" altLang="en-US" sz="1400" dirty="0">
              <a:solidFill>
                <a:schemeClr val="bg2">
                  <a:lumMod val="10000"/>
                </a:schemeClr>
              </a:solidFill>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2" name="图片 1"/>
          <p:cNvPicPr>
            <a:picLocks noChangeAspect="1"/>
          </p:cNvPicPr>
          <p:nvPr/>
        </p:nvPicPr>
        <p:blipFill>
          <a:blip r:embed="rId3"/>
          <a:stretch>
            <a:fillRect/>
          </a:stretch>
        </p:blipFill>
        <p:spPr>
          <a:xfrm>
            <a:off x="2809234" y="2850343"/>
            <a:ext cx="6208877" cy="3172060"/>
          </a:xfrm>
          <a:prstGeom prst="rect">
            <a:avLst/>
          </a:prstGeom>
        </p:spPr>
      </p:pic>
      <p:sp>
        <p:nvSpPr>
          <p:cNvPr id="3" name="矩形 2">
            <a:extLst>
              <a:ext uri="{FF2B5EF4-FFF2-40B4-BE49-F238E27FC236}">
                <a16:creationId xmlns="" xmlns:a16="http://schemas.microsoft.com/office/drawing/2014/main" id="{C048929B-490C-4B11-A8AD-24AB3134341A}"/>
              </a:ext>
            </a:extLst>
          </p:cNvPr>
          <p:cNvSpPr/>
          <p:nvPr/>
        </p:nvSpPr>
        <p:spPr>
          <a:xfrm>
            <a:off x="2358291" y="1348376"/>
            <a:ext cx="7475417" cy="523220"/>
          </a:xfrm>
          <a:prstGeom prst="rect">
            <a:avLst/>
          </a:prstGeom>
        </p:spPr>
        <p:txBody>
          <a:bodyPr wrap="square">
            <a:spAutoFit/>
          </a:bodyPr>
          <a:lstStyle/>
          <a:p>
            <a:r>
              <a:rPr lang="en-US" altLang="zh-CN" sz="2800" dirty="0">
                <a:latin typeface="Times New Roman" panose="02020603050405020304" pitchFamily="18" charset="0"/>
                <a:cs typeface="Times New Roman" panose="02020603050405020304" pitchFamily="18" charset="0"/>
              </a:rPr>
              <a:t>The base model</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and</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linear blending method result</a:t>
            </a:r>
          </a:p>
        </p:txBody>
      </p:sp>
    </p:spTree>
    <p:extLst>
      <p:ext uri="{BB962C8B-B14F-4D97-AF65-F5344CB8AC3E}">
        <p14:creationId xmlns:p14="http://schemas.microsoft.com/office/powerpoint/2010/main" val="1711045749"/>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7611</TotalTime>
  <Words>780</Words>
  <Application>Microsoft Office PowerPoint</Application>
  <PresentationFormat>宽屏</PresentationFormat>
  <Paragraphs>102</Paragraphs>
  <Slides>17</Slides>
  <Notes>16</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17</vt:i4>
      </vt:variant>
    </vt:vector>
  </HeadingPairs>
  <TitlesOfParts>
    <vt:vector size="25" baseType="lpstr">
      <vt:lpstr>新細明體</vt:lpstr>
      <vt:lpstr>华文楷体</vt:lpstr>
      <vt:lpstr>宋体</vt:lpstr>
      <vt:lpstr>微软雅黑</vt:lpstr>
      <vt:lpstr>Arial</vt:lpstr>
      <vt:lpstr>Calibri</vt:lpstr>
      <vt:lpstr>Times New Roman</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Jsj_2016</dc:title>
  <dc:creator>令娴 孔</dc:creator>
  <cp:lastModifiedBy>Shiguang</cp:lastModifiedBy>
  <cp:revision>1138</cp:revision>
  <dcterms:created xsi:type="dcterms:W3CDTF">2018-04-10T11:15:56Z</dcterms:created>
  <dcterms:modified xsi:type="dcterms:W3CDTF">2018-09-15T09:08:23Z</dcterms:modified>
</cp:coreProperties>
</file>